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7"/>
  </p:notesMasterIdLst>
  <p:sldIdLst>
    <p:sldId id="256" r:id="rId2"/>
    <p:sldId id="260" r:id="rId3"/>
    <p:sldId id="261" r:id="rId4"/>
    <p:sldId id="262" r:id="rId5"/>
    <p:sldId id="263" r:id="rId6"/>
    <p:sldId id="275" r:id="rId7"/>
    <p:sldId id="276" r:id="rId8"/>
    <p:sldId id="264" r:id="rId9"/>
    <p:sldId id="277" r:id="rId10"/>
    <p:sldId id="278" r:id="rId11"/>
    <p:sldId id="279" r:id="rId12"/>
    <p:sldId id="280" r:id="rId13"/>
    <p:sldId id="281" r:id="rId14"/>
    <p:sldId id="291" r:id="rId15"/>
    <p:sldId id="292" r:id="rId16"/>
    <p:sldId id="290" r:id="rId17"/>
    <p:sldId id="267" r:id="rId18"/>
    <p:sldId id="268" r:id="rId19"/>
    <p:sldId id="286" r:id="rId20"/>
    <p:sldId id="269" r:id="rId21"/>
    <p:sldId id="287" r:id="rId22"/>
    <p:sldId id="270" r:id="rId23"/>
    <p:sldId id="288" r:id="rId24"/>
    <p:sldId id="271" r:id="rId25"/>
    <p:sldId id="289" r:id="rId26"/>
  </p:sldIdLst>
  <p:sldSz cx="24384000" cy="13716000"/>
  <p:notesSz cx="6858000" cy="9144000"/>
  <p:custDataLst>
    <p:tags r:id="rId2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8" userDrawn="1">
          <p15:clr>
            <a:srgbClr val="A4A3A4"/>
          </p15:clr>
        </p15:guide>
        <p15:guide id="2" pos="77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F105"/>
    <a:srgbClr val="FFBF4B"/>
    <a:srgbClr val="FFAD19"/>
    <a:srgbClr val="73C6E7"/>
    <a:srgbClr val="3EB0DE"/>
    <a:srgbClr val="1E83AD"/>
    <a:srgbClr val="B1CDEA"/>
    <a:srgbClr val="596F28"/>
    <a:srgbClr val="A6312E"/>
    <a:srgbClr val="FF85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1" autoAdjust="0"/>
    <p:restoredTop sz="94374" autoAdjust="0"/>
  </p:normalViewPr>
  <p:slideViewPr>
    <p:cSldViewPr>
      <p:cViewPr varScale="1">
        <p:scale>
          <a:sx n="42" d="100"/>
          <a:sy n="42" d="100"/>
        </p:scale>
        <p:origin x="48" y="72"/>
      </p:cViewPr>
      <p:guideLst>
        <p:guide orient="horz" pos="4368"/>
        <p:guide pos="77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18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2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03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37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50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2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6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49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42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15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5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D08F8F0-F5D4-42E0-80C4-1B49809BD6B1}"/>
              </a:ext>
            </a:extLst>
          </p:cNvPr>
          <p:cNvGrpSpPr/>
          <p:nvPr userDrawn="1"/>
        </p:nvGrpSpPr>
        <p:grpSpPr>
          <a:xfrm>
            <a:off x="19978" y="48582"/>
            <a:ext cx="24387578" cy="1757789"/>
            <a:chOff x="19978" y="48582"/>
            <a:chExt cx="24387578" cy="175778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82E9904-E3CC-4FB9-BD9E-6B19AFFDBDFE}"/>
                </a:ext>
              </a:extLst>
            </p:cNvPr>
            <p:cNvGrpSpPr/>
            <p:nvPr userDrawn="1"/>
          </p:nvGrpSpPr>
          <p:grpSpPr>
            <a:xfrm>
              <a:off x="1413348" y="228600"/>
              <a:ext cx="21159269" cy="1277470"/>
              <a:chOff x="1517851" y="228600"/>
              <a:chExt cx="21159269" cy="1277470"/>
            </a:xfrm>
          </p:grpSpPr>
          <p:sp>
            <p:nvSpPr>
              <p:cNvPr id="12" name="Rounded Rectangle 12">
                <a:extLst>
                  <a:ext uri="{FF2B5EF4-FFF2-40B4-BE49-F238E27FC236}">
                    <a16:creationId xmlns:a16="http://schemas.microsoft.com/office/drawing/2014/main" id="{1D7921FB-F4EE-4EEE-A562-922979FE430E}"/>
                  </a:ext>
                </a:extLst>
              </p:cNvPr>
              <p:cNvSpPr/>
              <p:nvPr userDrawn="1"/>
            </p:nvSpPr>
            <p:spPr>
              <a:xfrm>
                <a:off x="8408048" y="228600"/>
                <a:ext cx="14269072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" name="Rounded Rectangle 11">
                <a:extLst>
                  <a:ext uri="{FF2B5EF4-FFF2-40B4-BE49-F238E27FC236}">
                    <a16:creationId xmlns:a16="http://schemas.microsoft.com/office/drawing/2014/main" id="{408BC535-FC79-4A64-B077-32550478D56E}"/>
                  </a:ext>
                </a:extLst>
              </p:cNvPr>
              <p:cNvSpPr/>
              <p:nvPr userDrawn="1"/>
            </p:nvSpPr>
            <p:spPr>
              <a:xfrm>
                <a:off x="5300438" y="228600"/>
                <a:ext cx="3167015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14" name="Rounded Rectangle 10">
                <a:extLst>
                  <a:ext uri="{FF2B5EF4-FFF2-40B4-BE49-F238E27FC236}">
                    <a16:creationId xmlns:a16="http://schemas.microsoft.com/office/drawing/2014/main" id="{7260BE6E-88AD-483E-BFD6-0BEAFF6B4DD0}"/>
                  </a:ext>
                </a:extLst>
              </p:cNvPr>
              <p:cNvSpPr/>
              <p:nvPr userDrawn="1"/>
            </p:nvSpPr>
            <p:spPr>
              <a:xfrm>
                <a:off x="3300188" y="228600"/>
                <a:ext cx="1995711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15" name="Rounded Rectangle 2">
                <a:extLst>
                  <a:ext uri="{FF2B5EF4-FFF2-40B4-BE49-F238E27FC236}">
                    <a16:creationId xmlns:a16="http://schemas.microsoft.com/office/drawing/2014/main" id="{A06D7FE0-E3A7-476F-AA40-DBD2EF705DD0}"/>
                  </a:ext>
                </a:extLst>
              </p:cNvPr>
              <p:cNvSpPr/>
              <p:nvPr userDrawn="1"/>
            </p:nvSpPr>
            <p:spPr>
              <a:xfrm>
                <a:off x="1680939" y="228600"/>
                <a:ext cx="1579844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17" name="TextBox 10">
                <a:extLst>
                  <a:ext uri="{FF2B5EF4-FFF2-40B4-BE49-F238E27FC236}">
                    <a16:creationId xmlns:a16="http://schemas.microsoft.com/office/drawing/2014/main" id="{565ECD60-3977-4EC6-9E35-E91A06704C0F}"/>
                  </a:ext>
                </a:extLst>
              </p:cNvPr>
              <p:cNvSpPr txBox="1"/>
              <p:nvPr userDrawn="1"/>
            </p:nvSpPr>
            <p:spPr>
              <a:xfrm>
                <a:off x="3530641" y="336411"/>
                <a:ext cx="146604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200" b="1" baseline="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TOÁN </a:t>
                </a:r>
              </a:p>
              <a:p>
                <a:pPr algn="ctr"/>
                <a:r>
                  <a:rPr lang="en-US" sz="3200" b="1" baseline="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18" name="TextBox 12">
                <a:extLst>
                  <a:ext uri="{FF2B5EF4-FFF2-40B4-BE49-F238E27FC236}">
                    <a16:creationId xmlns:a16="http://schemas.microsoft.com/office/drawing/2014/main" id="{6ECCF654-D4EE-416A-A61A-6125E0300069}"/>
                  </a:ext>
                </a:extLst>
              </p:cNvPr>
              <p:cNvSpPr txBox="1"/>
              <p:nvPr userDrawn="1"/>
            </p:nvSpPr>
            <p:spPr>
              <a:xfrm>
                <a:off x="5284423" y="357709"/>
                <a:ext cx="3106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200" b="1" baseline="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vi-VN" sz="3200" b="1" baseline="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baseline="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MINH HỌA</a:t>
                </a:r>
              </a:p>
              <a:p>
                <a:pPr algn="ctr"/>
                <a:r>
                  <a:rPr lang="en-US" sz="3200" b="1" baseline="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31/03/2021</a:t>
                </a:r>
                <a:endPara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059F268-09EC-418D-B2D1-91D952B0575A}"/>
                  </a:ext>
                </a:extLst>
              </p:cNvPr>
              <p:cNvSpPr txBox="1"/>
              <p:nvPr userDrawn="1"/>
            </p:nvSpPr>
            <p:spPr>
              <a:xfrm>
                <a:off x="1819417" y="386105"/>
                <a:ext cx="1308016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>
                <a:defPPr>
                  <a:defRPr lang="en-US"/>
                </a:defPPr>
                <a:lvl1pPr algn="ctr">
                  <a:spcBef>
                    <a:spcPts val="1200"/>
                  </a:spcBef>
                  <a:defRPr sz="2400">
                    <a:solidFill>
                      <a:schemeClr val="bg1"/>
                    </a:solidFill>
                    <a:latin typeface="AvantGarde-Demi" pitchFamily="18" charset="0"/>
                    <a:ea typeface="AvantGarde-Demi" pitchFamily="18" charset="0"/>
                    <a:cs typeface="AvantGarde-Demi" pitchFamily="18" charset="0"/>
                  </a:defRPr>
                </a:lvl1pPr>
              </a:lstStyle>
              <a:p>
                <a:pPr lvl="0"/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ÔN THI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8A58D69-A07A-4A88-8111-8D8377ED4D07}"/>
                  </a:ext>
                </a:extLst>
              </p:cNvPr>
              <p:cNvSpPr txBox="1"/>
              <p:nvPr userDrawn="1"/>
            </p:nvSpPr>
            <p:spPr>
              <a:xfrm>
                <a:off x="1517851" y="881405"/>
                <a:ext cx="1911150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THPT QG</a:t>
                </a:r>
                <a:endPara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66CC7F0-5C35-4993-82BE-7B158A200AE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978" y="48582"/>
              <a:ext cx="24250811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D6061BF-3DD6-4521-B088-7A2DFCEAD5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2552" y="161365"/>
              <a:ext cx="1645004" cy="164500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CBF5F3E-8DED-440B-9BC5-EE61F53ADC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29" y="179465"/>
              <a:ext cx="1371332" cy="13713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697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7.png"/><Relationship Id="rId7" Type="http://schemas.openxmlformats.org/officeDocument/2006/relationships/image" Target="../media/image7.jpeg"/><Relationship Id="rId12" Type="http://schemas.openxmlformats.org/officeDocument/2006/relationships/image" Target="../media/image6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2.png"/><Relationship Id="rId5" Type="http://schemas.openxmlformats.org/officeDocument/2006/relationships/image" Target="../media/image59.png"/><Relationship Id="rId10" Type="http://schemas.openxmlformats.org/officeDocument/2006/relationships/image" Target="../media/image61.png"/><Relationship Id="rId4" Type="http://schemas.openxmlformats.org/officeDocument/2006/relationships/image" Target="../media/image58.png"/><Relationship Id="rId9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0.png"/><Relationship Id="rId7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11" Type="http://schemas.openxmlformats.org/officeDocument/2006/relationships/image" Target="../media/image65.png"/><Relationship Id="rId5" Type="http://schemas.openxmlformats.org/officeDocument/2006/relationships/image" Target="../media/image510.png"/><Relationship Id="rId10" Type="http://schemas.openxmlformats.org/officeDocument/2006/relationships/image" Target="../media/image64.png"/><Relationship Id="rId4" Type="http://schemas.openxmlformats.org/officeDocument/2006/relationships/image" Target="../media/image500.png"/><Relationship Id="rId9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0.png"/><Relationship Id="rId7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5" Type="http://schemas.openxmlformats.org/officeDocument/2006/relationships/image" Target="../media/image510.png"/><Relationship Id="rId10" Type="http://schemas.openxmlformats.org/officeDocument/2006/relationships/image" Target="../media/image66.png"/><Relationship Id="rId4" Type="http://schemas.openxmlformats.org/officeDocument/2006/relationships/image" Target="../media/image500.png"/><Relationship Id="rId9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7.jpeg"/><Relationship Id="rId7" Type="http://schemas.openxmlformats.org/officeDocument/2006/relationships/image" Target="../media/image66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0.png"/><Relationship Id="rId11" Type="http://schemas.openxmlformats.org/officeDocument/2006/relationships/image" Target="../media/image70.png"/><Relationship Id="rId5" Type="http://schemas.openxmlformats.org/officeDocument/2006/relationships/image" Target="../media/image640.png"/><Relationship Id="rId10" Type="http://schemas.openxmlformats.org/officeDocument/2006/relationships/image" Target="../media/image69.png"/><Relationship Id="rId4" Type="http://schemas.openxmlformats.org/officeDocument/2006/relationships/image" Target="../media/image630.png"/><Relationship Id="rId9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7.jpeg"/><Relationship Id="rId7" Type="http://schemas.openxmlformats.org/officeDocument/2006/relationships/image" Target="../media/image66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0.png"/><Relationship Id="rId11" Type="http://schemas.openxmlformats.org/officeDocument/2006/relationships/image" Target="../media/image73.png"/><Relationship Id="rId5" Type="http://schemas.openxmlformats.org/officeDocument/2006/relationships/image" Target="../media/image640.png"/><Relationship Id="rId10" Type="http://schemas.openxmlformats.org/officeDocument/2006/relationships/image" Target="../media/image72.png"/><Relationship Id="rId4" Type="http://schemas.openxmlformats.org/officeDocument/2006/relationships/image" Target="../media/image630.png"/><Relationship Id="rId9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7.jpeg"/><Relationship Id="rId7" Type="http://schemas.openxmlformats.org/officeDocument/2006/relationships/image" Target="../media/image66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0.png"/><Relationship Id="rId11" Type="http://schemas.openxmlformats.org/officeDocument/2006/relationships/image" Target="../media/image76.png"/><Relationship Id="rId5" Type="http://schemas.openxmlformats.org/officeDocument/2006/relationships/image" Target="../media/image640.png"/><Relationship Id="rId10" Type="http://schemas.openxmlformats.org/officeDocument/2006/relationships/image" Target="../media/image75.png"/><Relationship Id="rId4" Type="http://schemas.openxmlformats.org/officeDocument/2006/relationships/image" Target="../media/image630.png"/><Relationship Id="rId9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0.png"/><Relationship Id="rId13" Type="http://schemas.openxmlformats.org/officeDocument/2006/relationships/image" Target="../media/image95.png"/><Relationship Id="rId3" Type="http://schemas.openxmlformats.org/officeDocument/2006/relationships/image" Target="../media/image800.png"/><Relationship Id="rId7" Type="http://schemas.openxmlformats.org/officeDocument/2006/relationships/image" Target="../media/image7.jpeg"/><Relationship Id="rId12" Type="http://schemas.openxmlformats.org/officeDocument/2006/relationships/image" Target="../media/image9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0.png"/><Relationship Id="rId11" Type="http://schemas.openxmlformats.org/officeDocument/2006/relationships/image" Target="../media/image93.png"/><Relationship Id="rId5" Type="http://schemas.openxmlformats.org/officeDocument/2006/relationships/image" Target="../media/image820.png"/><Relationship Id="rId10" Type="http://schemas.openxmlformats.org/officeDocument/2006/relationships/image" Target="../media/image92.png"/><Relationship Id="rId4" Type="http://schemas.openxmlformats.org/officeDocument/2006/relationships/image" Target="../media/image810.png"/><Relationship Id="rId9" Type="http://schemas.openxmlformats.org/officeDocument/2006/relationships/image" Target="../media/image9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7.jpe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10.png"/><Relationship Id="rId10" Type="http://schemas.openxmlformats.org/officeDocument/2006/relationships/image" Target="../media/image115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050.png"/><Relationship Id="rId7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0.png"/><Relationship Id="rId11" Type="http://schemas.openxmlformats.org/officeDocument/2006/relationships/image" Target="../media/image121.png"/><Relationship Id="rId5" Type="http://schemas.openxmlformats.org/officeDocument/2006/relationships/image" Target="../media/image1070.png"/><Relationship Id="rId10" Type="http://schemas.openxmlformats.org/officeDocument/2006/relationships/image" Target="../media/image120.png"/><Relationship Id="rId4" Type="http://schemas.openxmlformats.org/officeDocument/2006/relationships/image" Target="../media/image1060.png"/><Relationship Id="rId9" Type="http://schemas.openxmlformats.org/officeDocument/2006/relationships/image" Target="../media/image1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2.png"/><Relationship Id="rId7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Relationship Id="rId9" Type="http://schemas.openxmlformats.org/officeDocument/2006/relationships/image" Target="../media/image1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8.png"/><Relationship Id="rId7" Type="http://schemas.openxmlformats.org/officeDocument/2006/relationships/image" Target="../media/image7.jpeg"/><Relationship Id="rId12" Type="http://schemas.openxmlformats.org/officeDocument/2006/relationships/image" Target="../media/image13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135.png"/><Relationship Id="rId5" Type="http://schemas.openxmlformats.org/officeDocument/2006/relationships/image" Target="../media/image130.png"/><Relationship Id="rId10" Type="http://schemas.openxmlformats.org/officeDocument/2006/relationships/image" Target="../media/image134.png"/><Relationship Id="rId4" Type="http://schemas.openxmlformats.org/officeDocument/2006/relationships/image" Target="../media/image129.png"/><Relationship Id="rId9" Type="http://schemas.openxmlformats.org/officeDocument/2006/relationships/image" Target="../media/image1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7.png"/><Relationship Id="rId7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10" Type="http://schemas.openxmlformats.org/officeDocument/2006/relationships/image" Target="../media/image143.png"/><Relationship Id="rId4" Type="http://schemas.openxmlformats.org/officeDocument/2006/relationships/image" Target="../media/image138.png"/><Relationship Id="rId9" Type="http://schemas.openxmlformats.org/officeDocument/2006/relationships/image" Target="../media/image14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7.jpeg"/><Relationship Id="rId7" Type="http://schemas.openxmlformats.org/officeDocument/2006/relationships/image" Target="../media/image14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11" Type="http://schemas.openxmlformats.org/officeDocument/2006/relationships/image" Target="../media/image150.png"/><Relationship Id="rId5" Type="http://schemas.openxmlformats.org/officeDocument/2006/relationships/image" Target="../media/image144.png"/><Relationship Id="rId10" Type="http://schemas.openxmlformats.org/officeDocument/2006/relationships/image" Target="../media/image149.png"/><Relationship Id="rId4" Type="http://schemas.openxmlformats.org/officeDocument/2006/relationships/image" Target="../media/image1250.png"/><Relationship Id="rId9" Type="http://schemas.openxmlformats.org/officeDocument/2006/relationships/image" Target="../media/image14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160.png"/><Relationship Id="rId3" Type="http://schemas.openxmlformats.org/officeDocument/2006/relationships/image" Target="../media/image7.jpeg"/><Relationship Id="rId7" Type="http://schemas.openxmlformats.org/officeDocument/2006/relationships/image" Target="../media/image154.png"/><Relationship Id="rId12" Type="http://schemas.openxmlformats.org/officeDocument/2006/relationships/image" Target="../media/image15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11" Type="http://schemas.openxmlformats.org/officeDocument/2006/relationships/image" Target="../media/image158.png"/><Relationship Id="rId5" Type="http://schemas.openxmlformats.org/officeDocument/2006/relationships/image" Target="../media/image152.png"/><Relationship Id="rId10" Type="http://schemas.openxmlformats.org/officeDocument/2006/relationships/image" Target="../media/image157.png"/><Relationship Id="rId4" Type="http://schemas.openxmlformats.org/officeDocument/2006/relationships/image" Target="../media/image151.png"/><Relationship Id="rId9" Type="http://schemas.openxmlformats.org/officeDocument/2006/relationships/image" Target="../media/image15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61.png"/><Relationship Id="rId7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png"/><Relationship Id="rId11" Type="http://schemas.openxmlformats.org/officeDocument/2006/relationships/image" Target="../media/image168.png"/><Relationship Id="rId5" Type="http://schemas.openxmlformats.org/officeDocument/2006/relationships/image" Target="../media/image163.png"/><Relationship Id="rId10" Type="http://schemas.openxmlformats.org/officeDocument/2006/relationships/image" Target="../media/image167.png"/><Relationship Id="rId4" Type="http://schemas.openxmlformats.org/officeDocument/2006/relationships/image" Target="../media/image162.png"/><Relationship Id="rId9" Type="http://schemas.openxmlformats.org/officeDocument/2006/relationships/image" Target="../media/image16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13" Type="http://schemas.openxmlformats.org/officeDocument/2006/relationships/image" Target="../media/image178.png"/><Relationship Id="rId3" Type="http://schemas.openxmlformats.org/officeDocument/2006/relationships/image" Target="../media/image169.png"/><Relationship Id="rId7" Type="http://schemas.openxmlformats.org/officeDocument/2006/relationships/image" Target="../media/image7.jpeg"/><Relationship Id="rId12" Type="http://schemas.openxmlformats.org/officeDocument/2006/relationships/image" Target="../media/image55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Relationship Id="rId11" Type="http://schemas.openxmlformats.org/officeDocument/2006/relationships/image" Target="../media/image176.png"/><Relationship Id="rId5" Type="http://schemas.openxmlformats.org/officeDocument/2006/relationships/image" Target="../media/image171.png"/><Relationship Id="rId10" Type="http://schemas.openxmlformats.org/officeDocument/2006/relationships/image" Target="../media/image175.png"/><Relationship Id="rId4" Type="http://schemas.openxmlformats.org/officeDocument/2006/relationships/image" Target="../media/image170.png"/><Relationship Id="rId9" Type="http://schemas.openxmlformats.org/officeDocument/2006/relationships/image" Target="../media/image17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8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1.png"/><Relationship Id="rId7" Type="http://schemas.openxmlformats.org/officeDocument/2006/relationships/image" Target="../media/image7.jpeg"/><Relationship Id="rId12" Type="http://schemas.openxmlformats.org/officeDocument/2006/relationships/image" Target="../media/image4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8.png"/><Relationship Id="rId5" Type="http://schemas.openxmlformats.org/officeDocument/2006/relationships/image" Target="../media/image43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0.png"/><Relationship Id="rId7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11" Type="http://schemas.openxmlformats.org/officeDocument/2006/relationships/image" Target="../media/image56.png"/><Relationship Id="rId5" Type="http://schemas.openxmlformats.org/officeDocument/2006/relationships/image" Target="../media/image510.png"/><Relationship Id="rId10" Type="http://schemas.openxmlformats.org/officeDocument/2006/relationships/image" Target="../media/image55.png"/><Relationship Id="rId4" Type="http://schemas.openxmlformats.org/officeDocument/2006/relationships/image" Target="../media/image500.png"/><Relationship Id="rId9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0314" y="-9525"/>
            <a:ext cx="24931521" cy="16016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r>
              <a:rPr lang="en-US" sz="6600" b="1" dirty="0">
                <a:solidFill>
                  <a:srgbClr val="00B05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14282" y="3168672"/>
            <a:ext cx="10522372" cy="92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5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ÔN THI THPT QUỐC GIA 2021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59472" y="4070467"/>
            <a:ext cx="13829832" cy="11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DIỄN ĐÀN GIÁO VIÊN TOÁN – PPT TIVI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E77ECD4-C766-495A-B980-3930EC3B264F}"/>
              </a:ext>
            </a:extLst>
          </p:cNvPr>
          <p:cNvGrpSpPr/>
          <p:nvPr/>
        </p:nvGrpSpPr>
        <p:grpSpPr>
          <a:xfrm>
            <a:off x="4172698" y="6389248"/>
            <a:ext cx="17221200" cy="6031352"/>
            <a:chOff x="4172698" y="6389248"/>
            <a:chExt cx="17221200" cy="6031352"/>
          </a:xfrm>
        </p:grpSpPr>
        <p:sp>
          <p:nvSpPr>
            <p:cNvPr id="16" name="Rounded Rectangle 15"/>
            <p:cNvSpPr/>
            <p:nvPr/>
          </p:nvSpPr>
          <p:spPr>
            <a:xfrm>
              <a:off x="4172698" y="7143255"/>
              <a:ext cx="17221200" cy="5277345"/>
            </a:xfrm>
            <a:prstGeom prst="roundRect">
              <a:avLst>
                <a:gd name="adj" fmla="val 4570"/>
              </a:avLst>
            </a:prstGeom>
            <a:noFill/>
            <a:ln>
              <a:solidFill>
                <a:srgbClr val="135F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818914" y="6848426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84327" y="6389248"/>
              <a:ext cx="13522873" cy="12002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vi-VN" sz="72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PHÁT TRIỂN ĐỀ </a:t>
              </a:r>
              <a:r>
                <a:rPr lang="en-US" sz="72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THAM KHẢO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DEE265E-01BE-48A9-9B1E-4EFB3FF94209}"/>
                </a:ext>
              </a:extLst>
            </p:cNvPr>
            <p:cNvSpPr txBox="1"/>
            <p:nvPr/>
          </p:nvSpPr>
          <p:spPr>
            <a:xfrm>
              <a:off x="4336089" y="8103748"/>
              <a:ext cx="16452072" cy="9232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vi-VN" sz="54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(CỦA </a:t>
              </a:r>
              <a:r>
                <a:rPr lang="en-US" sz="54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BỘ GIÁO DỤC BAN HÀNH NGÀY 31-03-2021</a:t>
              </a:r>
              <a:r>
                <a:rPr lang="vi-VN" sz="54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)</a:t>
              </a:r>
              <a:endPara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3298" y="48441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4805" y="645118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53183" cy="4327962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29108D-C233-48C4-859D-ADE71C4C15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5798" y="-68812"/>
            <a:ext cx="4526512" cy="45265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3AEFBE-D9E9-4D8F-90ED-BD8EB85094CF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62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309696" y="4872022"/>
            <a:ext cx="23556178" cy="1234536"/>
            <a:chOff x="425801" y="4978171"/>
            <a:chExt cx="23556178" cy="1234536"/>
          </a:xfrm>
        </p:grpSpPr>
        <p:grpSp>
          <p:nvGrpSpPr>
            <p:cNvPr id="94" name="Group 93"/>
            <p:cNvGrpSpPr/>
            <p:nvPr/>
          </p:nvGrpSpPr>
          <p:grpSpPr>
            <a:xfrm>
              <a:off x="425801" y="4978171"/>
              <a:ext cx="23556178" cy="1234536"/>
              <a:chOff x="241306" y="2243792"/>
              <a:chExt cx="11778089" cy="617268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46BD65E-20C7-4003-B03B-FD5722A28954}"/>
                </a:ext>
              </a:extLst>
            </p:cNvPr>
            <p:cNvSpPr/>
            <p:nvPr/>
          </p:nvSpPr>
          <p:spPr>
            <a:xfrm>
              <a:off x="1774783" y="5128167"/>
              <a:ext cx="18473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3654" y="1625352"/>
            <a:ext cx="24090260" cy="3234485"/>
            <a:chOff x="923003" y="3917552"/>
            <a:chExt cx="24090260" cy="28711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48" cy="832104"/>
                <a:chOff x="2028795" y="4418277"/>
                <a:chExt cx="3609748" cy="832104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061079" cy="633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PT 49.3.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324850" y="421542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49: SỐ PHỨC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C15821C-A20F-4646-B88F-1C29B68D8C6B}"/>
                  </a:ext>
                </a:extLst>
              </p:cNvPr>
              <p:cNvSpPr/>
              <p:nvPr/>
            </p:nvSpPr>
            <p:spPr>
              <a:xfrm>
                <a:off x="1758466" y="5120387"/>
                <a:ext cx="73449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C15821C-A20F-4646-B88F-1C29B68D8C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466" y="5120387"/>
                <a:ext cx="73449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1FA2EFF-34F3-4180-B027-886C9FCDA03A}"/>
                  </a:ext>
                </a:extLst>
              </p:cNvPr>
              <p:cNvSpPr/>
              <p:nvPr/>
            </p:nvSpPr>
            <p:spPr>
              <a:xfrm>
                <a:off x="7594247" y="5060956"/>
                <a:ext cx="3555292" cy="900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𝟐𝟗</m:t>
                        </m:r>
                      </m:e>
                    </m:rad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1FA2EFF-34F3-4180-B027-886C9FCDA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247" y="5060956"/>
                <a:ext cx="3555292" cy="900439"/>
              </a:xfrm>
              <a:prstGeom prst="rect">
                <a:avLst/>
              </a:prstGeom>
              <a:blipFill>
                <a:blip r:embed="rId4"/>
                <a:stretch>
                  <a:fillRect t="-8784" r="-515" b="-33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2ED9FAF-9C3E-41EA-A38D-BD951FE6B894}"/>
                  </a:ext>
                </a:extLst>
              </p:cNvPr>
              <p:cNvSpPr/>
              <p:nvPr/>
            </p:nvSpPr>
            <p:spPr>
              <a:xfrm>
                <a:off x="14005060" y="5060956"/>
                <a:ext cx="73449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2ED9FAF-9C3E-41EA-A38D-BD951FE6B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5060" y="5060956"/>
                <a:ext cx="734495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596032C-3B3D-4652-96BA-3884250D4090}"/>
                  </a:ext>
                </a:extLst>
              </p:cNvPr>
              <p:cNvSpPr/>
              <p:nvPr/>
            </p:nvSpPr>
            <p:spPr>
              <a:xfrm>
                <a:off x="19932158" y="4924545"/>
                <a:ext cx="3488198" cy="917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𝟐𝟗</m:t>
                          </m:r>
                        </m:e>
                      </m:rad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596032C-3B3D-4652-96BA-3884250D40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2158" y="4924545"/>
                <a:ext cx="3488198" cy="9178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">
            <a:extLst>
              <a:ext uri="{FF2B5EF4-FFF2-40B4-BE49-F238E27FC236}">
                <a16:creationId xmlns:a16="http://schemas.microsoft.com/office/drawing/2014/main" id="{B6E05E51-47EA-496D-A45B-E1C5C5414310}"/>
              </a:ext>
            </a:extLst>
          </p:cNvPr>
          <p:cNvGrpSpPr/>
          <p:nvPr/>
        </p:nvGrpSpPr>
        <p:grpSpPr>
          <a:xfrm>
            <a:off x="0" y="6553199"/>
            <a:ext cx="24153914" cy="7010401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3" name="Rounded Rectangle 52">
              <a:extLst>
                <a:ext uri="{FF2B5EF4-FFF2-40B4-BE49-F238E27FC236}">
                  <a16:creationId xmlns:a16="http://schemas.microsoft.com/office/drawing/2014/main" id="{853AE559-1947-4EEE-B095-CBD0BA65F165}"/>
                </a:ext>
              </a:extLst>
            </p:cNvPr>
            <p:cNvSpPr/>
            <p:nvPr/>
          </p:nvSpPr>
          <p:spPr>
            <a:xfrm>
              <a:off x="353961" y="4991101"/>
              <a:ext cx="23848520" cy="51192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5">
              <a:extLst>
                <a:ext uri="{FF2B5EF4-FFF2-40B4-BE49-F238E27FC236}">
                  <a16:creationId xmlns:a16="http://schemas.microsoft.com/office/drawing/2014/main" id="{136E9E8A-1AF8-4B4D-B6B4-23D2CAD17415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B1507B68-96BC-4E42-BACC-9D5A112E7B9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TextBox 7">
                <a:extLst>
                  <a:ext uri="{FF2B5EF4-FFF2-40B4-BE49-F238E27FC236}">
                    <a16:creationId xmlns:a16="http://schemas.microsoft.com/office/drawing/2014/main" id="{CD3007C1-4859-49E4-B5F8-059BBAC2977C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624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7" name="Picture 8">
                <a:extLst>
                  <a:ext uri="{FF2B5EF4-FFF2-40B4-BE49-F238E27FC236}">
                    <a16:creationId xmlns:a16="http://schemas.microsoft.com/office/drawing/2014/main" id="{064FAF82-860C-465B-AA35-44B41411C3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B729889-C172-4ED0-861C-7355212FB9CE}"/>
                  </a:ext>
                </a:extLst>
              </p:cNvPr>
              <p:cNvSpPr/>
              <p:nvPr/>
            </p:nvSpPr>
            <p:spPr>
              <a:xfrm>
                <a:off x="1988472" y="2645756"/>
                <a:ext cx="22497037" cy="1861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Xét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các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phức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𝒛</m:t>
                    </m:r>
                  </m:oMath>
                </a14:m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𝒘</m:t>
                    </m:r>
                  </m:oMath>
                </a14:m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thỏa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mãn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𝒛</m:t>
                        </m:r>
                      </m:e>
                    </m:d>
                    <m:r>
                      <a:rPr lang="vi-VN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vi-VN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𝟐</m:t>
                    </m:r>
                  </m:oMath>
                </a14:m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𝒊𝒘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𝟓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𝒊</m:t>
                        </m:r>
                      </m:e>
                    </m:d>
                    <m:r>
                      <a:rPr lang="vi-VN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vi-VN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𝟏</m:t>
                    </m:r>
                  </m:oMath>
                </a14:m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.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Giá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trị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nhỏ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nhất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vi-VN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vi-VN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𝒘𝒛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bằng</a:t>
                </a:r>
                <a:endParaRPr lang="en-US" b="1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B729889-C172-4ED0-861C-7355212FB9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472" y="2645756"/>
                <a:ext cx="22497037" cy="1861279"/>
              </a:xfrm>
              <a:prstGeom prst="rect">
                <a:avLst/>
              </a:prstGeom>
              <a:blipFill>
                <a:blip r:embed="rId8"/>
                <a:stretch>
                  <a:fillRect l="-1436" t="-8852" b="-17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>
            <a:extLst>
              <a:ext uri="{FF2B5EF4-FFF2-40B4-BE49-F238E27FC236}">
                <a16:creationId xmlns:a16="http://schemas.microsoft.com/office/drawing/2014/main" id="{80B24481-5F55-421A-B6C2-FF0598488951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5334" y="7653856"/>
            <a:ext cx="5730292" cy="574974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2743A03-3DD6-4185-BDD6-CFC47C44B63F}"/>
                  </a:ext>
                </a:extLst>
              </p:cNvPr>
              <p:cNvSpPr/>
              <p:nvPr/>
            </p:nvSpPr>
            <p:spPr>
              <a:xfrm>
                <a:off x="305394" y="7804315"/>
                <a:ext cx="15042104" cy="1697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algn="just">
                  <a:spcAft>
                    <a:spcPts val="1000"/>
                  </a:spcAft>
                </a:pP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𝒛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𝒂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𝒃𝒊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ra: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𝒛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𝒛</m:t>
                        </m:r>
                      </m:e>
                    </m:acc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𝟐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𝒃𝒊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612140" algn="just">
                  <a:spcAft>
                    <a:spcPts val="1000"/>
                  </a:spcAft>
                </a:pP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𝒛</m:t>
                        </m:r>
                      </m:e>
                    </m:d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𝟐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𝟒</m:t>
                    </m:r>
                    <m:r>
                      <a:rPr lang="fr-FR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≤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𝟐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𝒃</m:t>
                    </m:r>
                    <m:r>
                      <a:rPr lang="fr-FR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≤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𝟒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2743A03-3DD6-4185-BDD6-CFC47C44B6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94" y="7804315"/>
                <a:ext cx="15042104" cy="1697901"/>
              </a:xfrm>
              <a:prstGeom prst="rect">
                <a:avLst/>
              </a:prstGeom>
              <a:blipFill>
                <a:blip r:embed="rId10"/>
                <a:stretch>
                  <a:fillRect t="-8602" b="-17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EFB6F84-719A-41BE-A3CA-0D944CF72B23}"/>
                  </a:ext>
                </a:extLst>
              </p:cNvPr>
              <p:cNvSpPr/>
              <p:nvPr/>
            </p:nvSpPr>
            <p:spPr>
              <a:xfrm>
                <a:off x="929908" y="9600650"/>
                <a:ext cx="1530069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𝑨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𝑩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𝒘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𝟐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𝒃𝒊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EFB6F84-719A-41BE-A3CA-0D944CF72B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08" y="9600650"/>
                <a:ext cx="15300692" cy="830997"/>
              </a:xfrm>
              <a:prstGeom prst="rect">
                <a:avLst/>
              </a:prstGeom>
              <a:blipFill>
                <a:blip r:embed="rId11"/>
                <a:stretch>
                  <a:fillRect l="-1833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1D88E3-75B1-4F27-B048-6739F59EA917}"/>
                  </a:ext>
                </a:extLst>
              </p:cNvPr>
              <p:cNvSpPr/>
              <p:nvPr/>
            </p:nvSpPr>
            <p:spPr>
              <a:xfrm>
                <a:off x="412861" y="10528728"/>
                <a:ext cx="14614892" cy="2436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algn="just">
                  <a:spcAft>
                    <a:spcPts val="1000"/>
                  </a:spcAft>
                </a:pP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ra: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12140" algn="just">
                  <a:spcAft>
                    <a:spcPts val="1000"/>
                  </a:spcAft>
                </a:pP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𝑨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𝑰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𝟓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;−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𝑹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𝟏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1D88E3-75B1-4F27-B048-6739F59EA9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61" y="10528728"/>
                <a:ext cx="14614892" cy="2436564"/>
              </a:xfrm>
              <a:prstGeom prst="rect">
                <a:avLst/>
              </a:prstGeom>
              <a:blipFill>
                <a:blip r:embed="rId12"/>
                <a:stretch>
                  <a:fillRect t="-5750" r="-187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091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309696" y="4872022"/>
            <a:ext cx="23556178" cy="1234536"/>
            <a:chOff x="425801" y="4978171"/>
            <a:chExt cx="23556178" cy="1234536"/>
          </a:xfrm>
        </p:grpSpPr>
        <p:grpSp>
          <p:nvGrpSpPr>
            <p:cNvPr id="94" name="Group 93"/>
            <p:cNvGrpSpPr/>
            <p:nvPr/>
          </p:nvGrpSpPr>
          <p:grpSpPr>
            <a:xfrm>
              <a:off x="425801" y="4978171"/>
              <a:ext cx="23556178" cy="1234536"/>
              <a:chOff x="241306" y="2243792"/>
              <a:chExt cx="11778089" cy="617268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46BD65E-20C7-4003-B03B-FD5722A28954}"/>
                </a:ext>
              </a:extLst>
            </p:cNvPr>
            <p:cNvSpPr/>
            <p:nvPr/>
          </p:nvSpPr>
          <p:spPr>
            <a:xfrm>
              <a:off x="1774783" y="5128167"/>
              <a:ext cx="18473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5416" y="1661580"/>
            <a:ext cx="24090260" cy="2798859"/>
            <a:chOff x="923003" y="3917552"/>
            <a:chExt cx="24090260" cy="2484481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8"/>
              <a:ext cx="23741053" cy="1975175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48" cy="832104"/>
                <a:chOff x="2028795" y="4418277"/>
                <a:chExt cx="3609748" cy="832104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061079" cy="633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PT 49.3.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324850" y="421542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49: SỐ PHỨC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C15821C-A20F-4646-B88F-1C29B68D8C6B}"/>
                  </a:ext>
                </a:extLst>
              </p:cNvPr>
              <p:cNvSpPr/>
              <p:nvPr/>
            </p:nvSpPr>
            <p:spPr>
              <a:xfrm>
                <a:off x="1758466" y="5120387"/>
                <a:ext cx="69281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C15821C-A20F-4646-B88F-1C29B68D8C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466" y="5120387"/>
                <a:ext cx="692817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1FA2EFF-34F3-4180-B027-886C9FCDA03A}"/>
                  </a:ext>
                </a:extLst>
              </p:cNvPr>
              <p:cNvSpPr/>
              <p:nvPr/>
            </p:nvSpPr>
            <p:spPr>
              <a:xfrm>
                <a:off x="7594247" y="5060956"/>
                <a:ext cx="3555292" cy="900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𝟐𝟗</m:t>
                        </m:r>
                      </m:e>
                    </m:rad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1FA2EFF-34F3-4180-B027-886C9FCDA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247" y="5060956"/>
                <a:ext cx="3555292" cy="900439"/>
              </a:xfrm>
              <a:prstGeom prst="rect">
                <a:avLst/>
              </a:prstGeom>
              <a:blipFill>
                <a:blip r:embed="rId4"/>
                <a:stretch>
                  <a:fillRect t="-6757" b="-35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2ED9FAF-9C3E-41EA-A38D-BD951FE6B894}"/>
                  </a:ext>
                </a:extLst>
              </p:cNvPr>
              <p:cNvSpPr/>
              <p:nvPr/>
            </p:nvSpPr>
            <p:spPr>
              <a:xfrm>
                <a:off x="14005060" y="5060956"/>
                <a:ext cx="69281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2ED9FAF-9C3E-41EA-A38D-BD951FE6B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5060" y="5060956"/>
                <a:ext cx="69281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596032C-3B3D-4652-96BA-3884250D4090}"/>
                  </a:ext>
                </a:extLst>
              </p:cNvPr>
              <p:cNvSpPr/>
              <p:nvPr/>
            </p:nvSpPr>
            <p:spPr>
              <a:xfrm>
                <a:off x="19932158" y="4924545"/>
                <a:ext cx="3446521" cy="917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𝟐𝟗</m:t>
                          </m:r>
                        </m:e>
                      </m:rad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596032C-3B3D-4652-96BA-3884250D40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2158" y="4924545"/>
                <a:ext cx="3446521" cy="9178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">
            <a:extLst>
              <a:ext uri="{FF2B5EF4-FFF2-40B4-BE49-F238E27FC236}">
                <a16:creationId xmlns:a16="http://schemas.microsoft.com/office/drawing/2014/main" id="{B6E05E51-47EA-496D-A45B-E1C5C5414310}"/>
              </a:ext>
            </a:extLst>
          </p:cNvPr>
          <p:cNvGrpSpPr/>
          <p:nvPr/>
        </p:nvGrpSpPr>
        <p:grpSpPr>
          <a:xfrm>
            <a:off x="35416" y="6191540"/>
            <a:ext cx="23987447" cy="6633822"/>
            <a:chOff x="48567" y="4381500"/>
            <a:chExt cx="23987447" cy="6463062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3" name="Rounded Rectangle 52">
              <a:extLst>
                <a:ext uri="{FF2B5EF4-FFF2-40B4-BE49-F238E27FC236}">
                  <a16:creationId xmlns:a16="http://schemas.microsoft.com/office/drawing/2014/main" id="{853AE559-1947-4EEE-B095-CBD0BA65F165}"/>
                </a:ext>
              </a:extLst>
            </p:cNvPr>
            <p:cNvSpPr/>
            <p:nvPr/>
          </p:nvSpPr>
          <p:spPr>
            <a:xfrm>
              <a:off x="187494" y="5218093"/>
              <a:ext cx="23848520" cy="5626469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5">
              <a:extLst>
                <a:ext uri="{FF2B5EF4-FFF2-40B4-BE49-F238E27FC236}">
                  <a16:creationId xmlns:a16="http://schemas.microsoft.com/office/drawing/2014/main" id="{136E9E8A-1AF8-4B4D-B6B4-23D2CAD17415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B1507B68-96BC-4E42-BACC-9D5A112E7B9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TextBox 7">
                <a:extLst>
                  <a:ext uri="{FF2B5EF4-FFF2-40B4-BE49-F238E27FC236}">
                    <a16:creationId xmlns:a16="http://schemas.microsoft.com/office/drawing/2014/main" id="{CD3007C1-4859-49E4-B5F8-059BBAC2977C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624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7" name="Picture 8">
                <a:extLst>
                  <a:ext uri="{FF2B5EF4-FFF2-40B4-BE49-F238E27FC236}">
                    <a16:creationId xmlns:a16="http://schemas.microsoft.com/office/drawing/2014/main" id="{064FAF82-860C-465B-AA35-44B41411C3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B729889-C172-4ED0-861C-7355212FB9CE}"/>
                  </a:ext>
                </a:extLst>
              </p:cNvPr>
              <p:cNvSpPr/>
              <p:nvPr/>
            </p:nvSpPr>
            <p:spPr>
              <a:xfrm>
                <a:off x="1988472" y="2645756"/>
                <a:ext cx="22497037" cy="1861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Xét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các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phức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𝒛</m:t>
                    </m:r>
                  </m:oMath>
                </a14:m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𝒘</m:t>
                    </m:r>
                  </m:oMath>
                </a14:m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thỏa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mãn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𝒛</m:t>
                        </m:r>
                      </m:e>
                    </m:d>
                    <m:r>
                      <a:rPr lang="vi-VN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vi-VN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𝟐</m:t>
                    </m:r>
                  </m:oMath>
                </a14:m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𝒊𝒘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𝟓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𝒊</m:t>
                        </m:r>
                      </m:e>
                    </m:d>
                    <m:r>
                      <a:rPr lang="vi-VN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vi-VN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𝟏</m:t>
                    </m:r>
                  </m:oMath>
                </a14:m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.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Giá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trị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nhỏ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nhất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vi-VN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vi-VN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𝒘𝒛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bằng</a:t>
                </a:r>
                <a:endParaRPr lang="en-US" b="1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B729889-C172-4ED0-861C-7355212FB9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472" y="2645756"/>
                <a:ext cx="22497037" cy="1861279"/>
              </a:xfrm>
              <a:prstGeom prst="rect">
                <a:avLst/>
              </a:prstGeom>
              <a:blipFill>
                <a:blip r:embed="rId8"/>
                <a:stretch>
                  <a:fillRect l="-1436" t="-8852" b="-17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>
            <a:extLst>
              <a:ext uri="{FF2B5EF4-FFF2-40B4-BE49-F238E27FC236}">
                <a16:creationId xmlns:a16="http://schemas.microsoft.com/office/drawing/2014/main" id="{80B24481-5F55-421A-B6C2-FF0598488951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7574" y="7140599"/>
            <a:ext cx="6857406" cy="544494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0A22736-CD92-4568-B875-540B1F426A57}"/>
                  </a:ext>
                </a:extLst>
              </p:cNvPr>
              <p:cNvSpPr/>
              <p:nvPr/>
            </p:nvSpPr>
            <p:spPr>
              <a:xfrm>
                <a:off x="205974" y="7216421"/>
                <a:ext cx="15055739" cy="1697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algn="just">
                  <a:spcAft>
                    <a:spcPts val="1000"/>
                  </a:spcAft>
                </a:pP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𝑩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𝑶𝒚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𝟒</m:t>
                    </m:r>
                    <m:r>
                      <a:rPr lang="fr-FR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≤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𝑩</m:t>
                        </m:r>
                      </m:sub>
                    </m:sSub>
                    <m:r>
                      <a:rPr lang="fr-FR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≤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𝟒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12140" algn="just">
                  <a:spcAft>
                    <a:spcPts val="1000"/>
                  </a:spcAft>
                </a:pP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ra: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𝑻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𝟐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𝑨𝑩</m:t>
                    </m:r>
                    <m:r>
                      <a:rPr lang="fr-FR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≥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𝟐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𝑴𝑵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𝟐</m:t>
                    </m:r>
                    <m:r>
                      <a:rPr lang="fr-FR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⋅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𝟒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𝟖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0A22736-CD92-4568-B875-540B1F426A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74" y="7216421"/>
                <a:ext cx="15055739" cy="1697901"/>
              </a:xfrm>
              <a:prstGeom prst="rect">
                <a:avLst/>
              </a:prstGeom>
              <a:blipFill>
                <a:blip r:embed="rId10"/>
                <a:stretch>
                  <a:fillRect t="-8633" b="-17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CAFFF8D-63E3-425F-B14F-124C7045DD11}"/>
                  </a:ext>
                </a:extLst>
              </p:cNvPr>
              <p:cNvSpPr/>
              <p:nvPr/>
            </p:nvSpPr>
            <p:spPr>
              <a:xfrm>
                <a:off x="174343" y="9245688"/>
                <a:ext cx="16611600" cy="35011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algn="just">
                  <a:spcAft>
                    <a:spcPts val="1000"/>
                  </a:spcAft>
                </a:pP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 “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xảy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khi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𝑨</m:t>
                    </m:r>
                    <m:r>
                      <a:rPr lang="fr-FR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≡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𝟒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;−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12140" algn="just"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fr-FR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⇒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𝒘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=−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𝟒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𝟐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𝒊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12140" algn="just"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𝑩</m:t>
                      </m:r>
                      <m:r>
                        <a:rPr lang="vi-VN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≡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𝑵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𝟎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;−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𝟐</m:t>
                          </m:r>
                        </m:e>
                      </m:d>
                      <m:r>
                        <a:rPr lang="vi-VN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⇒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𝟐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𝒃𝒊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=−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𝟐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𝒊</m:t>
                      </m:r>
                      <m:r>
                        <a:rPr lang="vi-VN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⇒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𝒃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=−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𝟏</m:t>
                      </m:r>
                      <m:r>
                        <a:rPr lang="vi-VN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⇒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𝒛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𝒂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𝒊</m:t>
                      </m:r>
                    </m:oMath>
                  </m:oMathPara>
                </a14:m>
                <a:endParaRPr lang="en-US" sz="4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12140" algn="just"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vi-VN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⇒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𝒂</m:t>
                        </m:r>
                      </m:e>
                      <m:sup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𝟏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𝟒</m:t>
                    </m:r>
                    <m:r>
                      <a:rPr lang="vi-VN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⇒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𝒂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vi-VN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𝟑</m:t>
                        </m:r>
                      </m:e>
                    </m:rad>
                    <m:r>
                      <a:rPr lang="vi-VN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⇒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𝒛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vi-VN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𝟑</m:t>
                        </m:r>
                      </m:e>
                    </m:rad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𝒊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CAFFF8D-63E3-425F-B14F-124C7045DD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43" y="9245688"/>
                <a:ext cx="16611600" cy="3501151"/>
              </a:xfrm>
              <a:prstGeom prst="rect">
                <a:avLst/>
              </a:prstGeom>
              <a:blipFill>
                <a:blip r:embed="rId11"/>
                <a:stretch>
                  <a:fillRect t="-4181" b="-8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59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309696" y="4872022"/>
            <a:ext cx="23556178" cy="1234536"/>
            <a:chOff x="425801" y="4978171"/>
            <a:chExt cx="23556178" cy="1234536"/>
          </a:xfrm>
        </p:grpSpPr>
        <p:grpSp>
          <p:nvGrpSpPr>
            <p:cNvPr id="94" name="Group 93"/>
            <p:cNvGrpSpPr/>
            <p:nvPr/>
          </p:nvGrpSpPr>
          <p:grpSpPr>
            <a:xfrm>
              <a:off x="425801" y="4978171"/>
              <a:ext cx="23556178" cy="1234536"/>
              <a:chOff x="241306" y="2243792"/>
              <a:chExt cx="11778089" cy="617268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46BD65E-20C7-4003-B03B-FD5722A28954}"/>
                </a:ext>
              </a:extLst>
            </p:cNvPr>
            <p:cNvSpPr/>
            <p:nvPr/>
          </p:nvSpPr>
          <p:spPr>
            <a:xfrm>
              <a:off x="1774783" y="5128167"/>
              <a:ext cx="18473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2" name="Oval 91"/>
          <p:cNvSpPr/>
          <p:nvPr/>
        </p:nvSpPr>
        <p:spPr>
          <a:xfrm>
            <a:off x="12324029" y="5013825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63654" y="1496549"/>
            <a:ext cx="24090260" cy="3234485"/>
            <a:chOff x="923003" y="3917552"/>
            <a:chExt cx="24090260" cy="28711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48" cy="832104"/>
                <a:chOff x="2028795" y="4418277"/>
                <a:chExt cx="3609748" cy="832104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061079" cy="633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PT 49.3.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324850" y="421542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49: SỐ PHỨC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C15821C-A20F-4646-B88F-1C29B68D8C6B}"/>
                  </a:ext>
                </a:extLst>
              </p:cNvPr>
              <p:cNvSpPr/>
              <p:nvPr/>
            </p:nvSpPr>
            <p:spPr>
              <a:xfrm>
                <a:off x="1758466" y="5120387"/>
                <a:ext cx="69281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C15821C-A20F-4646-B88F-1C29B68D8C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466" y="5120387"/>
                <a:ext cx="692817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1FA2EFF-34F3-4180-B027-886C9FCDA03A}"/>
                  </a:ext>
                </a:extLst>
              </p:cNvPr>
              <p:cNvSpPr/>
              <p:nvPr/>
            </p:nvSpPr>
            <p:spPr>
              <a:xfrm>
                <a:off x="7594247" y="5060956"/>
                <a:ext cx="3555292" cy="900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𝟐𝟗</m:t>
                        </m:r>
                      </m:e>
                    </m:rad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1FA2EFF-34F3-4180-B027-886C9FCDA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247" y="5060956"/>
                <a:ext cx="3555292" cy="900439"/>
              </a:xfrm>
              <a:prstGeom prst="rect">
                <a:avLst/>
              </a:prstGeom>
              <a:blipFill>
                <a:blip r:embed="rId4"/>
                <a:stretch>
                  <a:fillRect t="-6757" b="-35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2ED9FAF-9C3E-41EA-A38D-BD951FE6B894}"/>
                  </a:ext>
                </a:extLst>
              </p:cNvPr>
              <p:cNvSpPr/>
              <p:nvPr/>
            </p:nvSpPr>
            <p:spPr>
              <a:xfrm>
                <a:off x="14005060" y="5060956"/>
                <a:ext cx="69281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2ED9FAF-9C3E-41EA-A38D-BD951FE6B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5060" y="5060956"/>
                <a:ext cx="69281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596032C-3B3D-4652-96BA-3884250D4090}"/>
                  </a:ext>
                </a:extLst>
              </p:cNvPr>
              <p:cNvSpPr/>
              <p:nvPr/>
            </p:nvSpPr>
            <p:spPr>
              <a:xfrm>
                <a:off x="19932158" y="4924545"/>
                <a:ext cx="3446521" cy="917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𝟐𝟗</m:t>
                          </m:r>
                        </m:e>
                      </m:rad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596032C-3B3D-4652-96BA-3884250D40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2158" y="4924545"/>
                <a:ext cx="3446521" cy="9178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">
            <a:extLst>
              <a:ext uri="{FF2B5EF4-FFF2-40B4-BE49-F238E27FC236}">
                <a16:creationId xmlns:a16="http://schemas.microsoft.com/office/drawing/2014/main" id="{B6E05E51-47EA-496D-A45B-E1C5C5414310}"/>
              </a:ext>
            </a:extLst>
          </p:cNvPr>
          <p:cNvGrpSpPr/>
          <p:nvPr/>
        </p:nvGrpSpPr>
        <p:grpSpPr>
          <a:xfrm>
            <a:off x="69750" y="6311136"/>
            <a:ext cx="24153914" cy="6333114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3" name="Rounded Rectangle 52">
              <a:extLst>
                <a:ext uri="{FF2B5EF4-FFF2-40B4-BE49-F238E27FC236}">
                  <a16:creationId xmlns:a16="http://schemas.microsoft.com/office/drawing/2014/main" id="{853AE559-1947-4EEE-B095-CBD0BA65F165}"/>
                </a:ext>
              </a:extLst>
            </p:cNvPr>
            <p:cNvSpPr/>
            <p:nvPr/>
          </p:nvSpPr>
          <p:spPr>
            <a:xfrm>
              <a:off x="353961" y="4991101"/>
              <a:ext cx="23848520" cy="51192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34" name="Group 5">
              <a:extLst>
                <a:ext uri="{FF2B5EF4-FFF2-40B4-BE49-F238E27FC236}">
                  <a16:creationId xmlns:a16="http://schemas.microsoft.com/office/drawing/2014/main" id="{136E9E8A-1AF8-4B4D-B6B4-23D2CAD17415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B1507B68-96BC-4E42-BACC-9D5A112E7B9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7">
                <a:extLst>
                  <a:ext uri="{FF2B5EF4-FFF2-40B4-BE49-F238E27FC236}">
                    <a16:creationId xmlns:a16="http://schemas.microsoft.com/office/drawing/2014/main" id="{CD3007C1-4859-49E4-B5F8-059BBAC2977C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7" name="Picture 8">
                <a:extLst>
                  <a:ext uri="{FF2B5EF4-FFF2-40B4-BE49-F238E27FC236}">
                    <a16:creationId xmlns:a16="http://schemas.microsoft.com/office/drawing/2014/main" id="{064FAF82-860C-465B-AA35-44B41411C3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B729889-C172-4ED0-861C-7355212FB9CE}"/>
                  </a:ext>
                </a:extLst>
              </p:cNvPr>
              <p:cNvSpPr/>
              <p:nvPr/>
            </p:nvSpPr>
            <p:spPr>
              <a:xfrm>
                <a:off x="1988472" y="2645756"/>
                <a:ext cx="22497037" cy="1861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Xét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các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phức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𝒛</m:t>
                    </m:r>
                  </m:oMath>
                </a14:m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𝒘</m:t>
                    </m:r>
                  </m:oMath>
                </a14:m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thỏa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mãn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𝒛</m:t>
                        </m:r>
                      </m:e>
                    </m:d>
                    <m:r>
                      <a:rPr lang="vi-VN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vi-VN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𝟐</m:t>
                    </m:r>
                  </m:oMath>
                </a14:m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𝒊𝒘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𝟓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𝒊</m:t>
                        </m:r>
                      </m:e>
                    </m:d>
                    <m:r>
                      <a:rPr lang="vi-VN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vi-VN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𝟏</m:t>
                    </m:r>
                  </m:oMath>
                </a14:m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.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Giá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trị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nhỏ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nhất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vi-VN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vi-VN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𝒘𝒛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bằng</a:t>
                </a:r>
                <a:endParaRPr lang="en-US" b="1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B729889-C172-4ED0-861C-7355212FB9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472" y="2645756"/>
                <a:ext cx="22497037" cy="1861279"/>
              </a:xfrm>
              <a:prstGeom prst="rect">
                <a:avLst/>
              </a:prstGeom>
              <a:blipFill>
                <a:blip r:embed="rId8"/>
                <a:stretch>
                  <a:fillRect l="-1436" t="-8852" b="-17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>
            <a:extLst>
              <a:ext uri="{FF2B5EF4-FFF2-40B4-BE49-F238E27FC236}">
                <a16:creationId xmlns:a16="http://schemas.microsoft.com/office/drawing/2014/main" id="{80B24481-5F55-421A-B6C2-FF0598488951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9562" y="6366056"/>
            <a:ext cx="8129044" cy="719754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B005ED0-1441-41CB-B48A-26A0997A0C83}"/>
                  </a:ext>
                </a:extLst>
              </p:cNvPr>
              <p:cNvSpPr/>
              <p:nvPr/>
            </p:nvSpPr>
            <p:spPr>
              <a:xfrm>
                <a:off x="1158611" y="8428407"/>
                <a:ext cx="13539265" cy="9260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fr-FR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fr-FR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𝒘𝒛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𝟖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B005ED0-1441-41CB-B48A-26A0997A0C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611" y="8428407"/>
                <a:ext cx="13539265" cy="926087"/>
              </a:xfrm>
              <a:prstGeom prst="rect">
                <a:avLst/>
              </a:prstGeom>
              <a:blipFill>
                <a:blip r:embed="rId10"/>
                <a:stretch>
                  <a:fillRect l="-2026" t="-11842" r="-1801" b="-26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115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63654" y="1302217"/>
            <a:ext cx="24090260" cy="3587630"/>
            <a:chOff x="923003" y="3917552"/>
            <a:chExt cx="24090260" cy="28711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48" cy="832104"/>
                <a:chOff x="2028795" y="4418277"/>
                <a:chExt cx="3609748" cy="832104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061079" cy="5491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PT 49.4.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324850" y="421542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49: SỐ PHỨC</a:t>
            </a:r>
          </a:p>
        </p:txBody>
      </p:sp>
      <p:grpSp>
        <p:nvGrpSpPr>
          <p:cNvPr id="32" name="Group 3">
            <a:extLst>
              <a:ext uri="{FF2B5EF4-FFF2-40B4-BE49-F238E27FC236}">
                <a16:creationId xmlns:a16="http://schemas.microsoft.com/office/drawing/2014/main" id="{B6E05E51-47EA-496D-A45B-E1C5C5414310}"/>
              </a:ext>
            </a:extLst>
          </p:cNvPr>
          <p:cNvGrpSpPr/>
          <p:nvPr/>
        </p:nvGrpSpPr>
        <p:grpSpPr>
          <a:xfrm>
            <a:off x="0" y="6194089"/>
            <a:ext cx="24153914" cy="7369512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3" name="Rounded Rectangle 52">
              <a:extLst>
                <a:ext uri="{FF2B5EF4-FFF2-40B4-BE49-F238E27FC236}">
                  <a16:creationId xmlns:a16="http://schemas.microsoft.com/office/drawing/2014/main" id="{853AE559-1947-4EEE-B095-CBD0BA65F165}"/>
                </a:ext>
              </a:extLst>
            </p:cNvPr>
            <p:cNvSpPr/>
            <p:nvPr/>
          </p:nvSpPr>
          <p:spPr>
            <a:xfrm>
              <a:off x="353961" y="4991101"/>
              <a:ext cx="23848520" cy="51192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34" name="Group 5">
              <a:extLst>
                <a:ext uri="{FF2B5EF4-FFF2-40B4-BE49-F238E27FC236}">
                  <a16:creationId xmlns:a16="http://schemas.microsoft.com/office/drawing/2014/main" id="{136E9E8A-1AF8-4B4D-B6B4-23D2CAD17415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B1507B68-96BC-4E42-BACC-9D5A112E7B9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7">
                <a:extLst>
                  <a:ext uri="{FF2B5EF4-FFF2-40B4-BE49-F238E27FC236}">
                    <a16:creationId xmlns:a16="http://schemas.microsoft.com/office/drawing/2014/main" id="{CD3007C1-4859-49E4-B5F8-059BBAC2977C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7" name="Picture 8">
                <a:extLst>
                  <a:ext uri="{FF2B5EF4-FFF2-40B4-BE49-F238E27FC236}">
                    <a16:creationId xmlns:a16="http://schemas.microsoft.com/office/drawing/2014/main" id="{064FAF82-860C-465B-AA35-44B41411C3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4880415-2EBB-481C-9FEB-14C2B4EE7436}"/>
                  </a:ext>
                </a:extLst>
              </p:cNvPr>
              <p:cNvSpPr/>
              <p:nvPr/>
            </p:nvSpPr>
            <p:spPr>
              <a:xfrm>
                <a:off x="100461" y="1971240"/>
                <a:ext cx="23642334" cy="28975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indent="-630555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phức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54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vi-VN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vi-VN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thay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đổi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thỏa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sau: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𝑖𝑧</m:t>
                        </m:r>
                        <m:r>
                          <a:rPr lang="vi-VN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vi-VN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vi-VN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+4</m:t>
                        </m:r>
                      </m:e>
                    </m:d>
                    <m:r>
                      <a:rPr lang="vi-VN" sz="54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vi-VN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54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ảo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vi-VN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1.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54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vi-VN" sz="54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5400" b="1" i="1">
                                <a:solidFill>
                                  <a:srgbClr val="1F376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5400" b="1" i="1">
                                <a:solidFill>
                                  <a:srgbClr val="1F376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vi-VN" sz="5400" b="1" i="1">
                                <a:solidFill>
                                  <a:srgbClr val="1F376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5400" b="1" i="1">
                                    <a:solidFill>
                                      <a:srgbClr val="1F3763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5400" b="1" i="1">
                                    <a:solidFill>
                                      <a:srgbClr val="1F3763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vi-VN" sz="5400" b="1" i="1">
                                    <a:solidFill>
                                      <a:srgbClr val="1F3763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vi-VN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54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5400" b="1" i="1">
                                <a:solidFill>
                                  <a:srgbClr val="1F376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5400" b="1" i="1">
                                <a:solidFill>
                                  <a:srgbClr val="1F376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vi-VN" sz="5400" b="1" i="1">
                                <a:solidFill>
                                  <a:srgbClr val="1F376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5400" b="1" i="1">
                                    <a:solidFill>
                                      <a:srgbClr val="1F3763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5400" b="1" i="1">
                                    <a:solidFill>
                                      <a:srgbClr val="1F3763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vi-VN" sz="5400" b="1" i="1">
                                    <a:solidFill>
                                      <a:srgbClr val="1F3763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vi-VN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5400" b="1" dirty="0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4880415-2EBB-481C-9FEB-14C2B4EE74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61" y="1971240"/>
                <a:ext cx="23642334" cy="2897524"/>
              </a:xfrm>
              <a:prstGeom prst="rect">
                <a:avLst/>
              </a:prstGeom>
              <a:blipFill>
                <a:blip r:embed="rId4"/>
                <a:stretch>
                  <a:fillRect t="-4412" r="-1366" b="-11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4535F25A-27EE-4A0F-B5AB-D473AFF42645}"/>
              </a:ext>
            </a:extLst>
          </p:cNvPr>
          <p:cNvGrpSpPr/>
          <p:nvPr/>
        </p:nvGrpSpPr>
        <p:grpSpPr>
          <a:xfrm>
            <a:off x="309696" y="4872022"/>
            <a:ext cx="23556178" cy="1234536"/>
            <a:chOff x="425801" y="4978171"/>
            <a:chExt cx="23556178" cy="1234536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3667B29-A5EC-425B-AA2C-29919B988D9C}"/>
                </a:ext>
              </a:extLst>
            </p:cNvPr>
            <p:cNvGrpSpPr/>
            <p:nvPr/>
          </p:nvGrpSpPr>
          <p:grpSpPr>
            <a:xfrm>
              <a:off x="425801" y="4978171"/>
              <a:ext cx="23556178" cy="1234536"/>
              <a:chOff x="241306" y="2243792"/>
              <a:chExt cx="11778089" cy="617268"/>
            </a:xfrm>
            <a:solidFill>
              <a:srgbClr val="327E3B"/>
            </a:solidFill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474D97C-7601-45B0-9D88-DBF15C64B631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20D8C36E-31AD-4DC0-977A-848C9440D0C9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F3B571C-4A16-4557-A0D9-85BE28CE605E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A10E88A6-6097-4F65-93CE-2E8DB56DCF61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7D64F6F-92C8-4984-8057-918BF0F34617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07702B44-8C10-4929-8A98-A0207C3907AA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22972BE4-994C-4B2C-ABFC-965E2DD8D6A8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87BD26F9-393F-40EF-AC43-9F6847EF68A7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9310A98-A4F7-4C45-A1FC-F14B3AAC0DDE}"/>
                </a:ext>
              </a:extLst>
            </p:cNvPr>
            <p:cNvSpPr/>
            <p:nvPr/>
          </p:nvSpPr>
          <p:spPr>
            <a:xfrm>
              <a:off x="1774783" y="5128167"/>
              <a:ext cx="18473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5B608146-EF96-4B2A-A9E5-4C55D9740AC4}"/>
                  </a:ext>
                </a:extLst>
              </p:cNvPr>
              <p:cNvSpPr/>
              <p:nvPr/>
            </p:nvSpPr>
            <p:spPr>
              <a:xfrm>
                <a:off x="1758466" y="5120387"/>
                <a:ext cx="69281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5B608146-EF96-4B2A-A9E5-4C55D9740A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466" y="5120387"/>
                <a:ext cx="69281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46B483C-AB64-4FEE-995D-5F5F584A5A8C}"/>
                  </a:ext>
                </a:extLst>
              </p:cNvPr>
              <p:cNvSpPr/>
              <p:nvPr/>
            </p:nvSpPr>
            <p:spPr>
              <a:xfrm>
                <a:off x="7594247" y="5060956"/>
                <a:ext cx="355529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46B483C-AB64-4FEE-995D-5F5F584A5A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247" y="5060956"/>
                <a:ext cx="3555292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B1EF265F-F8D0-4218-AB10-E11CD4E2AFAF}"/>
                  </a:ext>
                </a:extLst>
              </p:cNvPr>
              <p:cNvSpPr/>
              <p:nvPr/>
            </p:nvSpPr>
            <p:spPr>
              <a:xfrm>
                <a:off x="14005060" y="5060956"/>
                <a:ext cx="69281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B1EF265F-F8D0-4218-AB10-E11CD4E2AF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5060" y="5060956"/>
                <a:ext cx="692817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48F11D8-65ED-490F-963E-28177DF6BEF5}"/>
                  </a:ext>
                </a:extLst>
              </p:cNvPr>
              <p:cNvSpPr/>
              <p:nvPr/>
            </p:nvSpPr>
            <p:spPr>
              <a:xfrm>
                <a:off x="19932158" y="5098592"/>
                <a:ext cx="69281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48F11D8-65ED-490F-963E-28177DF6BE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2158" y="5098592"/>
                <a:ext cx="692818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2583692-61D6-473F-8AAC-AD91D4350565}"/>
                  </a:ext>
                </a:extLst>
              </p:cNvPr>
              <p:cNvSpPr/>
              <p:nvPr/>
            </p:nvSpPr>
            <p:spPr>
              <a:xfrm>
                <a:off x="0" y="7458829"/>
                <a:ext cx="24384000" cy="1416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𝒊𝒛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vi-VN" sz="5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5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vi-VN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5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  <m:d>
                          <m:dPr>
                            <m:ctrlPr>
                              <a:rPr lang="en-US" sz="5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𝒛</m:t>
                            </m:r>
                            <m:r>
                              <a:rPr lang="vi-VN" sz="5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50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0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vi-VN" sz="50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  <m:r>
                                  <a:rPr lang="vi-VN" sz="50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50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vi-VN" sz="50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vi-VN" sz="5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5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vi-VN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5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d>
                    <m:r>
                      <a:rPr lang="vi-VN" sz="5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d>
                    <m:r>
                      <a:rPr lang="vi-VN" sz="5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5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vi-VN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vi-VN" sz="5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d>
                    <m:r>
                      <a:rPr lang="vi-VN" sz="5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5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vi-VN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lang="en-US" sz="5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2583692-61D6-473F-8AAC-AD91D4350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458829"/>
                <a:ext cx="24384000" cy="1416606"/>
              </a:xfrm>
              <a:prstGeom prst="rect">
                <a:avLst/>
              </a:prstGeom>
              <a:blipFill>
                <a:blip r:embed="rId9"/>
                <a:stretch>
                  <a:fillRect r="-1075" b="-7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3E1343A-89C9-484B-8DC2-A4C370B09709}"/>
                  </a:ext>
                </a:extLst>
              </p:cNvPr>
              <p:cNvSpPr/>
              <p:nvPr/>
            </p:nvSpPr>
            <p:spPr>
              <a:xfrm>
                <a:off x="217657" y="8817230"/>
                <a:ext cx="23560480" cy="19074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5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vi-VN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vi-VN" sz="5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5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5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5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𝒚𝒊</m:t>
                    </m:r>
                  </m:oMath>
                </a14:m>
                <a:r>
                  <a:rPr lang="vi-VN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 , 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vi-VN" sz="50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vi-VN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5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vi-VN" sz="5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vi-VN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5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5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vi-VN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5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vi-VN" sz="5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5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vi-VN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5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5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</m:oMath>
                </a14:m>
                <a:r>
                  <a:rPr lang="vi-VN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5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5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vi-VN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5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5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vi-VN" sz="5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5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5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vi-VN" sz="5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vi-VN" sz="5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5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𝟏𝟏</m:t>
                    </m:r>
                  </m:oMath>
                </a14:m>
                <a:r>
                  <a:rPr lang="vi-VN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(*)</a:t>
                </a:r>
                <a:endParaRPr lang="en-US" sz="5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3E1343A-89C9-484B-8DC2-A4C370B097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57" y="8817230"/>
                <a:ext cx="23560480" cy="1907445"/>
              </a:xfrm>
              <a:prstGeom prst="rect">
                <a:avLst/>
              </a:prstGeom>
              <a:blipFill>
                <a:blip r:embed="rId10"/>
                <a:stretch>
                  <a:fillRect t="-6390" b="-15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E6E7303-DB0C-45A1-984D-4E5DC39D7C1D}"/>
                  </a:ext>
                </a:extLst>
              </p:cNvPr>
              <p:cNvSpPr/>
              <p:nvPr/>
            </p:nvSpPr>
            <p:spPr>
              <a:xfrm>
                <a:off x="216916" y="10938770"/>
                <a:ext cx="12325362" cy="864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𝒂𝒊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 , 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 </m:t>
                        </m:r>
                        <m:r>
                          <a:rPr lang="vi-VN" sz="48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11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E6E7303-DB0C-45A1-984D-4E5DC39D7C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16" y="10938770"/>
                <a:ext cx="12325362" cy="864276"/>
              </a:xfrm>
              <a:prstGeom prst="rect">
                <a:avLst/>
              </a:prstGeom>
              <a:blipFill>
                <a:blip r:embed="rId11"/>
                <a:stretch>
                  <a:fillRect t="-12676" b="-35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454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63654" y="1302217"/>
            <a:ext cx="24090260" cy="3587630"/>
            <a:chOff x="923003" y="3917552"/>
            <a:chExt cx="24090260" cy="28711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48" cy="832104"/>
                <a:chOff x="2028795" y="4418277"/>
                <a:chExt cx="3609748" cy="832104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061079" cy="5491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PT 49.4.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324850" y="421542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49: SỐ PHỨC</a:t>
            </a:r>
          </a:p>
        </p:txBody>
      </p:sp>
      <p:grpSp>
        <p:nvGrpSpPr>
          <p:cNvPr id="32" name="Group 3">
            <a:extLst>
              <a:ext uri="{FF2B5EF4-FFF2-40B4-BE49-F238E27FC236}">
                <a16:creationId xmlns:a16="http://schemas.microsoft.com/office/drawing/2014/main" id="{B6E05E51-47EA-496D-A45B-E1C5C5414310}"/>
              </a:ext>
            </a:extLst>
          </p:cNvPr>
          <p:cNvGrpSpPr/>
          <p:nvPr/>
        </p:nvGrpSpPr>
        <p:grpSpPr>
          <a:xfrm>
            <a:off x="0" y="6194089"/>
            <a:ext cx="24153914" cy="7369512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3" name="Rounded Rectangle 52">
              <a:extLst>
                <a:ext uri="{FF2B5EF4-FFF2-40B4-BE49-F238E27FC236}">
                  <a16:creationId xmlns:a16="http://schemas.microsoft.com/office/drawing/2014/main" id="{853AE559-1947-4EEE-B095-CBD0BA65F165}"/>
                </a:ext>
              </a:extLst>
            </p:cNvPr>
            <p:cNvSpPr/>
            <p:nvPr/>
          </p:nvSpPr>
          <p:spPr>
            <a:xfrm>
              <a:off x="353961" y="4991101"/>
              <a:ext cx="23848520" cy="51192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34" name="Group 5">
              <a:extLst>
                <a:ext uri="{FF2B5EF4-FFF2-40B4-BE49-F238E27FC236}">
                  <a16:creationId xmlns:a16="http://schemas.microsoft.com/office/drawing/2014/main" id="{136E9E8A-1AF8-4B4D-B6B4-23D2CAD17415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B1507B68-96BC-4E42-BACC-9D5A112E7B9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7">
                <a:extLst>
                  <a:ext uri="{FF2B5EF4-FFF2-40B4-BE49-F238E27FC236}">
                    <a16:creationId xmlns:a16="http://schemas.microsoft.com/office/drawing/2014/main" id="{CD3007C1-4859-49E4-B5F8-059BBAC2977C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7" name="Picture 8">
                <a:extLst>
                  <a:ext uri="{FF2B5EF4-FFF2-40B4-BE49-F238E27FC236}">
                    <a16:creationId xmlns:a16="http://schemas.microsoft.com/office/drawing/2014/main" id="{064FAF82-860C-465B-AA35-44B41411C3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4880415-2EBB-481C-9FEB-14C2B4EE7436}"/>
                  </a:ext>
                </a:extLst>
              </p:cNvPr>
              <p:cNvSpPr/>
              <p:nvPr/>
            </p:nvSpPr>
            <p:spPr>
              <a:xfrm>
                <a:off x="100461" y="1971240"/>
                <a:ext cx="23642334" cy="28975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indent="-630555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phức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54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vi-VN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vi-VN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thay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đổi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thỏa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sau: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𝑖𝑧</m:t>
                        </m:r>
                        <m:r>
                          <a:rPr lang="vi-VN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vi-VN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vi-VN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+4</m:t>
                        </m:r>
                      </m:e>
                    </m:d>
                    <m:r>
                      <a:rPr lang="vi-VN" sz="54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vi-VN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54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ảo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vi-VN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1.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54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vi-VN" sz="54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5400" b="1" i="1">
                                <a:solidFill>
                                  <a:srgbClr val="1F376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5400" b="1" i="1">
                                <a:solidFill>
                                  <a:srgbClr val="1F376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vi-VN" sz="5400" b="1" i="1">
                                <a:solidFill>
                                  <a:srgbClr val="1F376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5400" b="1" i="1">
                                    <a:solidFill>
                                      <a:srgbClr val="1F3763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5400" b="1" i="1">
                                    <a:solidFill>
                                      <a:srgbClr val="1F3763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vi-VN" sz="5400" b="1" i="1">
                                    <a:solidFill>
                                      <a:srgbClr val="1F3763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vi-VN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54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5400" b="1" i="1">
                                <a:solidFill>
                                  <a:srgbClr val="1F376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5400" b="1" i="1">
                                <a:solidFill>
                                  <a:srgbClr val="1F376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vi-VN" sz="5400" b="1" i="1">
                                <a:solidFill>
                                  <a:srgbClr val="1F376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5400" b="1" i="1">
                                    <a:solidFill>
                                      <a:srgbClr val="1F3763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5400" b="1" i="1">
                                    <a:solidFill>
                                      <a:srgbClr val="1F3763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vi-VN" sz="5400" b="1" i="1">
                                    <a:solidFill>
                                      <a:srgbClr val="1F3763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vi-VN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5400" b="1" dirty="0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4880415-2EBB-481C-9FEB-14C2B4EE74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61" y="1971240"/>
                <a:ext cx="23642334" cy="2897524"/>
              </a:xfrm>
              <a:prstGeom prst="rect">
                <a:avLst/>
              </a:prstGeom>
              <a:blipFill>
                <a:blip r:embed="rId4"/>
                <a:stretch>
                  <a:fillRect t="-4412" r="-1366" b="-11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4535F25A-27EE-4A0F-B5AB-D473AFF42645}"/>
              </a:ext>
            </a:extLst>
          </p:cNvPr>
          <p:cNvGrpSpPr/>
          <p:nvPr/>
        </p:nvGrpSpPr>
        <p:grpSpPr>
          <a:xfrm>
            <a:off x="309696" y="4872022"/>
            <a:ext cx="23556178" cy="1234536"/>
            <a:chOff x="425801" y="4978171"/>
            <a:chExt cx="23556178" cy="1234536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3667B29-A5EC-425B-AA2C-29919B988D9C}"/>
                </a:ext>
              </a:extLst>
            </p:cNvPr>
            <p:cNvGrpSpPr/>
            <p:nvPr/>
          </p:nvGrpSpPr>
          <p:grpSpPr>
            <a:xfrm>
              <a:off x="425801" y="4978171"/>
              <a:ext cx="23556178" cy="1234536"/>
              <a:chOff x="241306" y="2243792"/>
              <a:chExt cx="11778089" cy="617268"/>
            </a:xfrm>
            <a:solidFill>
              <a:srgbClr val="327E3B"/>
            </a:solidFill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474D97C-7601-45B0-9D88-DBF15C64B631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20D8C36E-31AD-4DC0-977A-848C9440D0C9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F3B571C-4A16-4557-A0D9-85BE28CE605E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A10E88A6-6097-4F65-93CE-2E8DB56DCF61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7D64F6F-92C8-4984-8057-918BF0F34617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07702B44-8C10-4929-8A98-A0207C3907AA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22972BE4-994C-4B2C-ABFC-965E2DD8D6A8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87BD26F9-393F-40EF-AC43-9F6847EF68A7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9310A98-A4F7-4C45-A1FC-F14B3AAC0DDE}"/>
                </a:ext>
              </a:extLst>
            </p:cNvPr>
            <p:cNvSpPr/>
            <p:nvPr/>
          </p:nvSpPr>
          <p:spPr>
            <a:xfrm>
              <a:off x="1774783" y="5128167"/>
              <a:ext cx="18473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5B608146-EF96-4B2A-A9E5-4C55D9740AC4}"/>
                  </a:ext>
                </a:extLst>
              </p:cNvPr>
              <p:cNvSpPr/>
              <p:nvPr/>
            </p:nvSpPr>
            <p:spPr>
              <a:xfrm>
                <a:off x="1758466" y="5120387"/>
                <a:ext cx="69281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5B608146-EF96-4B2A-A9E5-4C55D9740A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466" y="5120387"/>
                <a:ext cx="69281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46B483C-AB64-4FEE-995D-5F5F584A5A8C}"/>
                  </a:ext>
                </a:extLst>
              </p:cNvPr>
              <p:cNvSpPr/>
              <p:nvPr/>
            </p:nvSpPr>
            <p:spPr>
              <a:xfrm>
                <a:off x="7594247" y="5060956"/>
                <a:ext cx="355529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46B483C-AB64-4FEE-995D-5F5F584A5A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247" y="5060956"/>
                <a:ext cx="3555292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B1EF265F-F8D0-4218-AB10-E11CD4E2AFAF}"/>
                  </a:ext>
                </a:extLst>
              </p:cNvPr>
              <p:cNvSpPr/>
              <p:nvPr/>
            </p:nvSpPr>
            <p:spPr>
              <a:xfrm>
                <a:off x="14005060" y="5060956"/>
                <a:ext cx="69281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B1EF265F-F8D0-4218-AB10-E11CD4E2AF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5060" y="5060956"/>
                <a:ext cx="692817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48F11D8-65ED-490F-963E-28177DF6BEF5}"/>
                  </a:ext>
                </a:extLst>
              </p:cNvPr>
              <p:cNvSpPr/>
              <p:nvPr/>
            </p:nvSpPr>
            <p:spPr>
              <a:xfrm>
                <a:off x="19932158" y="5098592"/>
                <a:ext cx="69281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48F11D8-65ED-490F-963E-28177DF6BE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2158" y="5098592"/>
                <a:ext cx="692818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9473549-06F0-4023-BF68-D439AAB166D8}"/>
                  </a:ext>
                </a:extLst>
              </p:cNvPr>
              <p:cNvSpPr/>
              <p:nvPr/>
            </p:nvSpPr>
            <p:spPr>
              <a:xfrm>
                <a:off x="1439529" y="7320294"/>
                <a:ext cx="23162737" cy="1872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𝑻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𝒛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𝒛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d>
                      </m:e>
                      <m:sup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                             </m:t>
                    </m:r>
                    <m:r>
                      <a:rPr lang="vi-VN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(1)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9473549-06F0-4023-BF68-D439AAB166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529" y="7320294"/>
                <a:ext cx="23162737" cy="1872307"/>
              </a:xfrm>
              <a:prstGeom prst="rect">
                <a:avLst/>
              </a:prstGeom>
              <a:blipFill>
                <a:blip r:embed="rId9"/>
                <a:stretch>
                  <a:fillRect b="-14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13054E6-E626-4EF4-8732-ACF89B0806E2}"/>
                  </a:ext>
                </a:extLst>
              </p:cNvPr>
              <p:cNvSpPr/>
              <p:nvPr/>
            </p:nvSpPr>
            <p:spPr>
              <a:xfrm>
                <a:off x="1655082" y="9216229"/>
                <a:ext cx="16853500" cy="18592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(theo (*))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𝟑𝟒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13054E6-E626-4EF4-8732-ACF89B0806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082" y="9216229"/>
                <a:ext cx="16853500" cy="1859292"/>
              </a:xfrm>
              <a:prstGeom prst="rect">
                <a:avLst/>
              </a:prstGeom>
              <a:blipFill>
                <a:blip r:embed="rId10"/>
                <a:stretch>
                  <a:fillRect t="-5246" r="-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0FB2D3C-4126-4C22-89B5-AEA710CCA97F}"/>
                  </a:ext>
                </a:extLst>
              </p:cNvPr>
              <p:cNvSpPr/>
              <p:nvPr/>
            </p:nvSpPr>
            <p:spPr>
              <a:xfrm>
                <a:off x="1489957" y="11269575"/>
                <a:ext cx="18834261" cy="1962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e>
                          <m:sup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  <m:sup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𝟑𝟒</m:t>
                            </m:r>
                          </m:e>
                        </m:d>
                      </m:e>
                      <m:sup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𝟏𝟎𝟎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(theo (*))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0FB2D3C-4126-4C22-89B5-AEA710CCA9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957" y="11269575"/>
                <a:ext cx="18834261" cy="1962397"/>
              </a:xfrm>
              <a:prstGeom prst="rect">
                <a:avLst/>
              </a:prstGeom>
              <a:blipFill>
                <a:blip r:embed="rId11"/>
                <a:stretch>
                  <a:fillRect t="-1553" b="-13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893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63654" y="1302217"/>
            <a:ext cx="24090260" cy="3587630"/>
            <a:chOff x="923003" y="3917552"/>
            <a:chExt cx="24090260" cy="28711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48" cy="832104"/>
                <a:chOff x="2028795" y="4418277"/>
                <a:chExt cx="3609748" cy="832104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061079" cy="5491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PT 49.4.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324850" y="421542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49: SỐ PHỨC</a:t>
            </a:r>
          </a:p>
        </p:txBody>
      </p:sp>
      <p:grpSp>
        <p:nvGrpSpPr>
          <p:cNvPr id="32" name="Group 3">
            <a:extLst>
              <a:ext uri="{FF2B5EF4-FFF2-40B4-BE49-F238E27FC236}">
                <a16:creationId xmlns:a16="http://schemas.microsoft.com/office/drawing/2014/main" id="{B6E05E51-47EA-496D-A45B-E1C5C5414310}"/>
              </a:ext>
            </a:extLst>
          </p:cNvPr>
          <p:cNvGrpSpPr/>
          <p:nvPr/>
        </p:nvGrpSpPr>
        <p:grpSpPr>
          <a:xfrm>
            <a:off x="115043" y="6071999"/>
            <a:ext cx="24153914" cy="7369512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3" name="Rounded Rectangle 52">
              <a:extLst>
                <a:ext uri="{FF2B5EF4-FFF2-40B4-BE49-F238E27FC236}">
                  <a16:creationId xmlns:a16="http://schemas.microsoft.com/office/drawing/2014/main" id="{853AE559-1947-4EEE-B095-CBD0BA65F165}"/>
                </a:ext>
              </a:extLst>
            </p:cNvPr>
            <p:cNvSpPr/>
            <p:nvPr/>
          </p:nvSpPr>
          <p:spPr>
            <a:xfrm>
              <a:off x="353961" y="4991101"/>
              <a:ext cx="23848520" cy="51192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5">
              <a:extLst>
                <a:ext uri="{FF2B5EF4-FFF2-40B4-BE49-F238E27FC236}">
                  <a16:creationId xmlns:a16="http://schemas.microsoft.com/office/drawing/2014/main" id="{136E9E8A-1AF8-4B4D-B6B4-23D2CAD17415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B1507B68-96BC-4E42-BACC-9D5A112E7B9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TextBox 7">
                <a:extLst>
                  <a:ext uri="{FF2B5EF4-FFF2-40B4-BE49-F238E27FC236}">
                    <a16:creationId xmlns:a16="http://schemas.microsoft.com/office/drawing/2014/main" id="{CD3007C1-4859-49E4-B5F8-059BBAC2977C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622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7" name="Picture 8">
                <a:extLst>
                  <a:ext uri="{FF2B5EF4-FFF2-40B4-BE49-F238E27FC236}">
                    <a16:creationId xmlns:a16="http://schemas.microsoft.com/office/drawing/2014/main" id="{064FAF82-860C-465B-AA35-44B41411C3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4880415-2EBB-481C-9FEB-14C2B4EE7436}"/>
                  </a:ext>
                </a:extLst>
              </p:cNvPr>
              <p:cNvSpPr/>
              <p:nvPr/>
            </p:nvSpPr>
            <p:spPr>
              <a:xfrm>
                <a:off x="100461" y="1971240"/>
                <a:ext cx="23642334" cy="28975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indent="-630555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phức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54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vi-VN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vi-VN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thay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đổi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thỏa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sau: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𝑖𝑧</m:t>
                        </m:r>
                        <m:r>
                          <a:rPr lang="vi-VN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vi-VN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vi-VN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+4</m:t>
                        </m:r>
                      </m:e>
                    </m:d>
                    <m:r>
                      <a:rPr lang="vi-VN" sz="54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vi-VN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54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ảo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vi-VN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1.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5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54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vi-VN" sz="54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5400" b="1" i="1">
                                <a:solidFill>
                                  <a:srgbClr val="1F376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5400" b="1" i="1">
                                <a:solidFill>
                                  <a:srgbClr val="1F376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vi-VN" sz="5400" b="1" i="1">
                                <a:solidFill>
                                  <a:srgbClr val="1F376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5400" b="1" i="1">
                                    <a:solidFill>
                                      <a:srgbClr val="1F3763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5400" b="1" i="1">
                                    <a:solidFill>
                                      <a:srgbClr val="1F3763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vi-VN" sz="5400" b="1" i="1">
                                    <a:solidFill>
                                      <a:srgbClr val="1F3763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vi-VN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54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5400" b="1" i="1">
                                <a:solidFill>
                                  <a:srgbClr val="1F376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5400" b="1" i="1">
                                <a:solidFill>
                                  <a:srgbClr val="1F376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vi-VN" sz="5400" b="1" i="1">
                                <a:solidFill>
                                  <a:srgbClr val="1F376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5400" b="1" i="1">
                                    <a:solidFill>
                                      <a:srgbClr val="1F3763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5400" b="1" i="1">
                                    <a:solidFill>
                                      <a:srgbClr val="1F3763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vi-VN" sz="5400" b="1" i="1">
                                    <a:solidFill>
                                      <a:srgbClr val="1F3763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vi-VN" sz="54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5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5400" b="1" dirty="0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4880415-2EBB-481C-9FEB-14C2B4EE74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61" y="1971240"/>
                <a:ext cx="23642334" cy="2897524"/>
              </a:xfrm>
              <a:prstGeom prst="rect">
                <a:avLst/>
              </a:prstGeom>
              <a:blipFill>
                <a:blip r:embed="rId4"/>
                <a:stretch>
                  <a:fillRect t="-4412" r="-1366" b="-11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4535F25A-27EE-4A0F-B5AB-D473AFF42645}"/>
              </a:ext>
            </a:extLst>
          </p:cNvPr>
          <p:cNvGrpSpPr/>
          <p:nvPr/>
        </p:nvGrpSpPr>
        <p:grpSpPr>
          <a:xfrm>
            <a:off x="309696" y="4872022"/>
            <a:ext cx="23556178" cy="1234536"/>
            <a:chOff x="425801" y="4978171"/>
            <a:chExt cx="23556178" cy="1234536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3667B29-A5EC-425B-AA2C-29919B988D9C}"/>
                </a:ext>
              </a:extLst>
            </p:cNvPr>
            <p:cNvGrpSpPr/>
            <p:nvPr/>
          </p:nvGrpSpPr>
          <p:grpSpPr>
            <a:xfrm>
              <a:off x="425801" y="4978171"/>
              <a:ext cx="23556178" cy="1234536"/>
              <a:chOff x="241306" y="2243792"/>
              <a:chExt cx="11778089" cy="617268"/>
            </a:xfrm>
            <a:solidFill>
              <a:srgbClr val="327E3B"/>
            </a:solidFill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474D97C-7601-45B0-9D88-DBF15C64B631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20D8C36E-31AD-4DC0-977A-848C9440D0C9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F3B571C-4A16-4557-A0D9-85BE28CE605E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A10E88A6-6097-4F65-93CE-2E8DB56DCF61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7D64F6F-92C8-4984-8057-918BF0F34617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07702B44-8C10-4929-8A98-A0207C3907AA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22972BE4-994C-4B2C-ABFC-965E2DD8D6A8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87BD26F9-393F-40EF-AC43-9F6847EF68A7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9310A98-A4F7-4C45-A1FC-F14B3AAC0DDE}"/>
                </a:ext>
              </a:extLst>
            </p:cNvPr>
            <p:cNvSpPr/>
            <p:nvPr/>
          </p:nvSpPr>
          <p:spPr>
            <a:xfrm>
              <a:off x="1774783" y="5128167"/>
              <a:ext cx="18473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A19861F3-4FA5-4444-AFCE-68C91561DE95}"/>
              </a:ext>
            </a:extLst>
          </p:cNvPr>
          <p:cNvSpPr/>
          <p:nvPr/>
        </p:nvSpPr>
        <p:spPr>
          <a:xfrm>
            <a:off x="18342031" y="4980657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5B608146-EF96-4B2A-A9E5-4C55D9740AC4}"/>
                  </a:ext>
                </a:extLst>
              </p:cNvPr>
              <p:cNvSpPr/>
              <p:nvPr/>
            </p:nvSpPr>
            <p:spPr>
              <a:xfrm>
                <a:off x="1758466" y="5120387"/>
                <a:ext cx="69281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5B608146-EF96-4B2A-A9E5-4C55D9740A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466" y="5120387"/>
                <a:ext cx="69281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46B483C-AB64-4FEE-995D-5F5F584A5A8C}"/>
                  </a:ext>
                </a:extLst>
              </p:cNvPr>
              <p:cNvSpPr/>
              <p:nvPr/>
            </p:nvSpPr>
            <p:spPr>
              <a:xfrm>
                <a:off x="7594247" y="5060956"/>
                <a:ext cx="355529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46B483C-AB64-4FEE-995D-5F5F584A5A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247" y="5060956"/>
                <a:ext cx="3555292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B1EF265F-F8D0-4218-AB10-E11CD4E2AFAF}"/>
                  </a:ext>
                </a:extLst>
              </p:cNvPr>
              <p:cNvSpPr/>
              <p:nvPr/>
            </p:nvSpPr>
            <p:spPr>
              <a:xfrm>
                <a:off x="14005060" y="5060956"/>
                <a:ext cx="69281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B1EF265F-F8D0-4218-AB10-E11CD4E2AF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5060" y="5060956"/>
                <a:ext cx="692817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48F11D8-65ED-490F-963E-28177DF6BEF5}"/>
                  </a:ext>
                </a:extLst>
              </p:cNvPr>
              <p:cNvSpPr/>
              <p:nvPr/>
            </p:nvSpPr>
            <p:spPr>
              <a:xfrm>
                <a:off x="19932158" y="5098592"/>
                <a:ext cx="69281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48F11D8-65ED-490F-963E-28177DF6BE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2158" y="5098592"/>
                <a:ext cx="692818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30572EC-16AC-4EE7-99E1-6D7F55DB24F2}"/>
                  </a:ext>
                </a:extLst>
              </p:cNvPr>
              <p:cNvSpPr/>
              <p:nvPr/>
            </p:nvSpPr>
            <p:spPr>
              <a:xfrm>
                <a:off x="1040326" y="7195803"/>
                <a:ext cx="19334742" cy="2768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vi-VN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𝟔𝟒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</a:t>
                </a:r>
              </a:p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(2).</a:t>
                </a:r>
                <a:endParaRPr lang="en-US" sz="11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(1)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(2) suy ra 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𝑻</m:t>
                    </m:r>
                    <m:r>
                      <a:rPr lang="vi-VN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lang="en-US" sz="11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30572EC-16AC-4EE7-99E1-6D7F55DB24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326" y="7195803"/>
                <a:ext cx="19334742" cy="2768387"/>
              </a:xfrm>
              <a:prstGeom prst="rect">
                <a:avLst/>
              </a:prstGeom>
              <a:blipFill>
                <a:blip r:embed="rId9"/>
                <a:stretch>
                  <a:fillRect t="-3956" b="-10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BA6CF29-7348-4E58-A532-6702EDEFA942}"/>
                  </a:ext>
                </a:extLst>
              </p:cNvPr>
              <p:cNvSpPr/>
              <p:nvPr/>
            </p:nvSpPr>
            <p:spPr>
              <a:xfrm>
                <a:off x="1138570" y="8867370"/>
                <a:ext cx="19334742" cy="3421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vi-VN" sz="4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vi-VN" sz="4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vi-VN" sz="4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4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ằ</m:t>
                      </m:r>
                      <m:r>
                        <m:rPr>
                          <m:nor/>
                        </m:rPr>
                        <a:rPr lang="vi-VN" sz="4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vi-VN" sz="4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vi-VN" sz="4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vi-VN" sz="4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vi-VN" sz="4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vi-VN" sz="4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4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4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vi-VN" sz="4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ỉ</m:t>
                      </m:r>
                      <m:r>
                        <m:rPr>
                          <m:nor/>
                        </m:rPr>
                        <a:rPr lang="en-US" sz="4800" b="1" i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khi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type m:val="noBar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num>
                                <m:den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den>
                              </m:f>
                            </m:num>
                            <m:den>
                              <m:f>
                                <m:fPr>
                                  <m:type m:val="noBar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48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vi-VN" sz="48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vi-VN" sz="48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vi-VN" sz="48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vi-VN" sz="48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𝟖</m:t>
                                      </m:r>
                                    </m:den>
                                  </m:f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f>
                                    <m:f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48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𝒚</m:t>
                                      </m:r>
                                      <m:r>
                                        <a:rPr lang="vi-VN" sz="48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vi-VN" sz="48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𝟒</m:t>
                                      </m:r>
                                    </m:num>
                                    <m:den>
                                      <m:r>
                                        <a:rPr lang="vi-VN" sz="48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𝟔</m:t>
                                      </m:r>
                                    </m:den>
                                  </m:f>
                                </m:num>
                                <m:den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𝑨</m:t>
                                  </m:r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=−</m:t>
                                  </m:r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den>
                          </m:f>
                        </m:e>
                      </m:d>
                      <m:r>
                        <a:rPr lang="vi-VN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e>
                            <m:e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𝟏𝟏</m:t>
                                  </m:r>
                                </m:num>
                                <m:den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BA6CF29-7348-4E58-A532-6702EDEFA9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570" y="8867370"/>
                <a:ext cx="19334742" cy="34217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5CD1D7B-476D-4664-B17C-0A7EFB57761C}"/>
                  </a:ext>
                </a:extLst>
              </p:cNvPr>
              <p:cNvSpPr/>
              <p:nvPr/>
            </p:nvSpPr>
            <p:spPr>
              <a:xfrm>
                <a:off x="1138570" y="12189208"/>
                <a:ext cx="11499943" cy="864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𝑻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11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5CD1D7B-476D-4664-B17C-0A7EFB5776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570" y="12189208"/>
                <a:ext cx="11499943" cy="864276"/>
              </a:xfrm>
              <a:prstGeom prst="rect">
                <a:avLst/>
              </a:prstGeom>
              <a:blipFill>
                <a:blip r:embed="rId11"/>
                <a:stretch>
                  <a:fillRect t="-12766" r="-1432" b="-36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02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4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425801" y="4251864"/>
            <a:ext cx="23556178" cy="1234536"/>
            <a:chOff x="425801" y="4978171"/>
            <a:chExt cx="23556178" cy="1234536"/>
          </a:xfrm>
        </p:grpSpPr>
        <p:grpSp>
          <p:nvGrpSpPr>
            <p:cNvPr id="94" name="Group 93"/>
            <p:cNvGrpSpPr/>
            <p:nvPr/>
          </p:nvGrpSpPr>
          <p:grpSpPr>
            <a:xfrm>
              <a:off x="425801" y="4978171"/>
              <a:ext cx="23556178" cy="1234536"/>
              <a:chOff x="241306" y="2243792"/>
              <a:chExt cx="11778089" cy="617268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46BD65E-20C7-4003-B03B-FD5722A28954}"/>
                </a:ext>
              </a:extLst>
            </p:cNvPr>
            <p:cNvSpPr/>
            <p:nvPr/>
          </p:nvSpPr>
          <p:spPr>
            <a:xfrm>
              <a:off x="1774783" y="5128167"/>
              <a:ext cx="18473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3654" y="1436480"/>
            <a:ext cx="24090260" cy="2648909"/>
            <a:chOff x="923003" y="3917552"/>
            <a:chExt cx="24090260" cy="1877935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056327"/>
              <a:ext cx="23741053" cy="17391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48" cy="832104"/>
                <a:chOff x="2028795" y="4418277"/>
                <a:chExt cx="3609748" cy="832104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061079" cy="633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PT 49.5.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324850" y="421542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49: SỐ PHỨC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C15821C-A20F-4646-B88F-1C29B68D8C6B}"/>
                  </a:ext>
                </a:extLst>
              </p:cNvPr>
              <p:cNvSpPr/>
              <p:nvPr/>
            </p:nvSpPr>
            <p:spPr>
              <a:xfrm>
                <a:off x="1874571" y="4500229"/>
                <a:ext cx="106150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𝟏𝟕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C15821C-A20F-4646-B88F-1C29B68D8C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571" y="4500229"/>
                <a:ext cx="1061509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1FA2EFF-34F3-4180-B027-886C9FCDA03A}"/>
                  </a:ext>
                </a:extLst>
              </p:cNvPr>
              <p:cNvSpPr/>
              <p:nvPr/>
            </p:nvSpPr>
            <p:spPr>
              <a:xfrm>
                <a:off x="8084166" y="4435806"/>
                <a:ext cx="106150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1FA2EFF-34F3-4180-B027-886C9FCDA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4166" y="4435806"/>
                <a:ext cx="1061509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2ED9FAF-9C3E-41EA-A38D-BD951FE6B894}"/>
                  </a:ext>
                </a:extLst>
              </p:cNvPr>
              <p:cNvSpPr/>
              <p:nvPr/>
            </p:nvSpPr>
            <p:spPr>
              <a:xfrm>
                <a:off x="14101548" y="4302868"/>
                <a:ext cx="106150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2ED9FAF-9C3E-41EA-A38D-BD951FE6B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1548" y="4302868"/>
                <a:ext cx="1061509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596032C-3B3D-4652-96BA-3884250D4090}"/>
                  </a:ext>
                </a:extLst>
              </p:cNvPr>
              <p:cNvSpPr/>
              <p:nvPr/>
            </p:nvSpPr>
            <p:spPr>
              <a:xfrm>
                <a:off x="20048263" y="4304387"/>
                <a:ext cx="106150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596032C-3B3D-4652-96BA-3884250D40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8263" y="4304387"/>
                <a:ext cx="1061509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">
            <a:extLst>
              <a:ext uri="{FF2B5EF4-FFF2-40B4-BE49-F238E27FC236}">
                <a16:creationId xmlns:a16="http://schemas.microsoft.com/office/drawing/2014/main" id="{B6E05E51-47EA-496D-A45B-E1C5C5414310}"/>
              </a:ext>
            </a:extLst>
          </p:cNvPr>
          <p:cNvGrpSpPr/>
          <p:nvPr/>
        </p:nvGrpSpPr>
        <p:grpSpPr>
          <a:xfrm>
            <a:off x="374588" y="5317807"/>
            <a:ext cx="24153914" cy="7897127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3" name="Rounded Rectangle 52">
              <a:extLst>
                <a:ext uri="{FF2B5EF4-FFF2-40B4-BE49-F238E27FC236}">
                  <a16:creationId xmlns:a16="http://schemas.microsoft.com/office/drawing/2014/main" id="{853AE559-1947-4EEE-B095-CBD0BA65F165}"/>
                </a:ext>
              </a:extLst>
            </p:cNvPr>
            <p:cNvSpPr/>
            <p:nvPr/>
          </p:nvSpPr>
          <p:spPr>
            <a:xfrm>
              <a:off x="353961" y="4803648"/>
              <a:ext cx="23848520" cy="530668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34" name="Group 5">
              <a:extLst>
                <a:ext uri="{FF2B5EF4-FFF2-40B4-BE49-F238E27FC236}">
                  <a16:creationId xmlns:a16="http://schemas.microsoft.com/office/drawing/2014/main" id="{136E9E8A-1AF8-4B4D-B6B4-23D2CAD17415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B1507B68-96BC-4E42-BACC-9D5A112E7B9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7">
                <a:extLst>
                  <a:ext uri="{FF2B5EF4-FFF2-40B4-BE49-F238E27FC236}">
                    <a16:creationId xmlns:a16="http://schemas.microsoft.com/office/drawing/2014/main" id="{CD3007C1-4859-49E4-B5F8-059BBAC2977C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7" name="Picture 8">
                <a:extLst>
                  <a:ext uri="{FF2B5EF4-FFF2-40B4-BE49-F238E27FC236}">
                    <a16:creationId xmlns:a16="http://schemas.microsoft.com/office/drawing/2014/main" id="{064FAF82-860C-465B-AA35-44B41411C3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E1ADC4F-F98E-43C4-8AEE-B4E96811EB18}"/>
                  </a:ext>
                </a:extLst>
              </p:cNvPr>
              <p:cNvSpPr/>
              <p:nvPr/>
            </p:nvSpPr>
            <p:spPr>
              <a:xfrm>
                <a:off x="1348074" y="1881324"/>
                <a:ext cx="22533229" cy="1931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54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                   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Cho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số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phức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𝒛</m:t>
                    </m:r>
                  </m:oMath>
                </a14:m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thỏa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mãn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𝒛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𝒊</m:t>
                        </m:r>
                      </m:e>
                    </m:d>
                    <m:r>
                      <a:rPr lang="vi-VN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𝒛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𝟒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𝟔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𝒊</m:t>
                        </m:r>
                      </m:e>
                    </m:d>
                    <m:r>
                      <a:rPr lang="vi-VN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vi-VN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𝟗</m:t>
                    </m:r>
                  </m:oMath>
                </a14:m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, </a:t>
                </a:r>
                <a:r>
                  <a:rPr lang="en-US" sz="54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</a:p>
              <a:p>
                <a:pPr marL="629920" indent="-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giá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trị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lớn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nhất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của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𝒛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𝟏𝟎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𝟏𝟒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𝒊</m:t>
                        </m:r>
                      </m:e>
                    </m:d>
                  </m:oMath>
                </a14:m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là</a:t>
                </a:r>
                <a:endParaRPr lang="en-US" sz="1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E1ADC4F-F98E-43C4-8AEE-B4E96811EB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074" y="1881324"/>
                <a:ext cx="22533229" cy="1931683"/>
              </a:xfrm>
              <a:prstGeom prst="rect">
                <a:avLst/>
              </a:prstGeom>
              <a:blipFill>
                <a:blip r:embed="rId8"/>
                <a:stretch>
                  <a:fillRect l="-1434" t="-7911" b="-18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BF687DD-85D9-443E-9399-C93B92F97DA7}"/>
                  </a:ext>
                </a:extLst>
              </p:cNvPr>
              <p:cNvSpPr/>
              <p:nvPr/>
            </p:nvSpPr>
            <p:spPr>
              <a:xfrm>
                <a:off x="2046081" y="7144203"/>
                <a:ext cx="20810928" cy="8771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5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𝒛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𝟏𝟎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𝟏𝟒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𝒊</m:t>
                        </m:r>
                      </m:e>
                    </m:d>
                    <m:r>
                      <a:rPr lang="fr-FR" sz="5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𝒛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𝒊</m:t>
                        </m:r>
                      </m:e>
                    </m:d>
                    <m:r>
                      <a:rPr lang="fr-FR" sz="5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𝟗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𝟏𝟐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𝒊</m:t>
                        </m:r>
                      </m:e>
                    </m:d>
                    <m:r>
                      <a:rPr lang="fr-FR" sz="5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𝒛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𝒊</m:t>
                        </m:r>
                      </m:e>
                    </m:d>
                    <m:r>
                      <a:rPr lang="fr-FR" sz="5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fr-FR" sz="5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𝟏𝟓</m:t>
                    </m:r>
                  </m:oMath>
                </a14:m>
                <a:r>
                  <a:rPr lang="fr-FR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11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BF687DD-85D9-443E-9399-C93B92F97D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081" y="7144203"/>
                <a:ext cx="20810928" cy="877100"/>
              </a:xfrm>
              <a:prstGeom prst="rect">
                <a:avLst/>
              </a:prstGeom>
              <a:blipFill>
                <a:blip r:embed="rId9"/>
                <a:stretch>
                  <a:fillRect t="-19444" b="-32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F15877B-279B-4B26-8128-ADAB2CB4840E}"/>
                  </a:ext>
                </a:extLst>
              </p:cNvPr>
              <p:cNvSpPr/>
              <p:nvPr/>
            </p:nvSpPr>
            <p:spPr>
              <a:xfrm>
                <a:off x="1990815" y="8251392"/>
                <a:ext cx="20810928" cy="8771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5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𝒛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𝟏𝟎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𝟏𝟒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𝒊</m:t>
                        </m:r>
                      </m:e>
                    </m:d>
                    <m:r>
                      <a:rPr lang="fr-FR" sz="5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𝒛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𝟒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𝟔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𝒊</m:t>
                        </m:r>
                      </m:e>
                    </m:d>
                    <m:r>
                      <a:rPr lang="fr-FR" sz="5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𝟔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𝟖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𝒊</m:t>
                        </m:r>
                      </m:e>
                    </m:d>
                    <m:r>
                      <a:rPr lang="fr-FR" sz="5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𝒛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𝟒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𝟔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𝒊</m:t>
                        </m:r>
                      </m:e>
                    </m:d>
                    <m:r>
                      <a:rPr lang="fr-FR" sz="5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fr-FR" sz="5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𝟏𝟎</m:t>
                    </m:r>
                  </m:oMath>
                </a14:m>
                <a:r>
                  <a:rPr lang="fr-FR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11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F15877B-279B-4B26-8128-ADAB2CB484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815" y="8251392"/>
                <a:ext cx="20810928" cy="877100"/>
              </a:xfrm>
              <a:prstGeom prst="rect">
                <a:avLst/>
              </a:prstGeom>
              <a:blipFill>
                <a:blip r:embed="rId10"/>
                <a:stretch>
                  <a:fillRect t="-20280" b="-33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34F5C51-6963-462A-9521-D3F26A968A50}"/>
                  </a:ext>
                </a:extLst>
              </p:cNvPr>
              <p:cNvSpPr/>
              <p:nvPr/>
            </p:nvSpPr>
            <p:spPr>
              <a:xfrm>
                <a:off x="1892156" y="9434125"/>
                <a:ext cx="20267191" cy="8771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5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fr-FR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fr-FR" sz="5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𝟐</m:t>
                    </m:r>
                    <m:d>
                      <m:dPr>
                        <m:begChr m:val="|"/>
                        <m:endChr m:val="|"/>
                        <m:ctrlPr>
                          <a:rPr lang="en-US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𝒛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𝟏𝟎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𝟏𝟒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𝒊</m:t>
                        </m:r>
                      </m:e>
                    </m:d>
                    <m:r>
                      <a:rPr lang="fr-FR" sz="5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≤</m:t>
                    </m:r>
                    <m:r>
                      <a:rPr lang="fr-FR" sz="5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𝟗</m:t>
                    </m:r>
                    <m:r>
                      <a:rPr lang="fr-FR" sz="5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fr-FR" sz="5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𝟏𝟓</m:t>
                    </m:r>
                    <m:r>
                      <a:rPr lang="fr-FR" sz="5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fr-FR" sz="5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𝟏𝟎</m:t>
                    </m:r>
                    <m:r>
                      <a:rPr lang="fr-FR" sz="5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fr-FR" sz="5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𝟑𝟒</m:t>
                    </m:r>
                    <m:r>
                      <a:rPr lang="fr-FR" sz="5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𝒛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𝟏𝟎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𝟏𝟒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𝒊</m:t>
                        </m:r>
                      </m:e>
                    </m:d>
                    <m:r>
                      <a:rPr lang="fr-FR" sz="5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≤</m:t>
                    </m:r>
                    <m:r>
                      <a:rPr lang="fr-FR" sz="5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𝟏𝟕</m:t>
                    </m:r>
                  </m:oMath>
                </a14:m>
                <a:r>
                  <a:rPr lang="fr-FR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11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34F5C51-6963-462A-9521-D3F26A968A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156" y="9434125"/>
                <a:ext cx="20267191" cy="877100"/>
              </a:xfrm>
              <a:prstGeom prst="rect">
                <a:avLst/>
              </a:prstGeom>
              <a:blipFill>
                <a:blip r:embed="rId11"/>
                <a:stretch>
                  <a:fillRect t="-20280" r="-60" b="-33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87BA78C-3ABC-44C7-9C3A-8C47C0EA2E45}"/>
                  </a:ext>
                </a:extLst>
              </p:cNvPr>
              <p:cNvSpPr/>
              <p:nvPr/>
            </p:nvSpPr>
            <p:spPr>
              <a:xfrm>
                <a:off x="1878871" y="10311990"/>
                <a:ext cx="10781606" cy="1281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1214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5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fr-FR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5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′′</m:t>
                    </m:r>
                    <m:sSup>
                      <m:sSupPr>
                        <m:ctrlPr>
                          <a:rPr lang="en-US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=</m:t>
                        </m:r>
                      </m:e>
                      <m:sup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fr-FR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5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xảy</a:t>
                </a:r>
                <a:r>
                  <a:rPr lang="fr-FR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khi </a:t>
                </a:r>
                <a14:m>
                  <m:oMath xmlns:m="http://schemas.openxmlformats.org/officeDocument/2006/math">
                    <m:r>
                      <a:rPr lang="fr-FR" sz="5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𝒛</m:t>
                    </m:r>
                    <m:r>
                      <a:rPr lang="fr-FR" sz="5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=−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𝟓</m:t>
                        </m:r>
                      </m:den>
                    </m:f>
                    <m:r>
                      <a:rPr lang="fr-FR" sz="5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𝟓</m:t>
                        </m:r>
                      </m:den>
                    </m:f>
                    <m:r>
                      <a:rPr lang="fr-FR" sz="5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𝒊</m:t>
                    </m:r>
                  </m:oMath>
                </a14:m>
                <a:r>
                  <a:rPr lang="fr-FR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11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87BA78C-3ABC-44C7-9C3A-8C47C0EA2E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871" y="10311990"/>
                <a:ext cx="10781606" cy="1281505"/>
              </a:xfrm>
              <a:prstGeom prst="rect">
                <a:avLst/>
              </a:prstGeom>
              <a:blipFill>
                <a:blip r:embed="rId12"/>
                <a:stretch>
                  <a:fillRect r="-175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4FB6442-547B-4526-A9D5-2F62765DE5CC}"/>
                  </a:ext>
                </a:extLst>
              </p:cNvPr>
              <p:cNvSpPr/>
              <p:nvPr/>
            </p:nvSpPr>
            <p:spPr>
              <a:xfrm>
                <a:off x="4373649" y="11834676"/>
                <a:ext cx="8898398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5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5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𝒎𝒂𝒙</m:t>
                    </m:r>
                    <m:r>
                      <a:rPr lang="fr-FR" sz="5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50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𝒛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𝟏𝟎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𝟏𝟒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𝒊</m:t>
                        </m:r>
                      </m:e>
                    </m:d>
                    <m:r>
                      <a:rPr lang="fr-FR" sz="5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fr-FR" sz="5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𝟏𝟕</m:t>
                    </m:r>
                  </m:oMath>
                </a14:m>
                <a:r>
                  <a:rPr lang="fr-FR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4FB6442-547B-4526-A9D5-2F62765DE5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649" y="11834676"/>
                <a:ext cx="8898398" cy="861774"/>
              </a:xfrm>
              <a:prstGeom prst="rect">
                <a:avLst/>
              </a:prstGeom>
              <a:blipFill>
                <a:blip r:embed="rId13"/>
                <a:stretch>
                  <a:fillRect l="-3288" t="-18310" r="-2329" b="-36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id="{E87A4D06-1076-4AE3-8C37-596E70D0B96E}"/>
              </a:ext>
            </a:extLst>
          </p:cNvPr>
          <p:cNvSpPr/>
          <p:nvPr/>
        </p:nvSpPr>
        <p:spPr>
          <a:xfrm>
            <a:off x="402021" y="4327127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8121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412861" y="4394756"/>
            <a:ext cx="23556178" cy="1234536"/>
            <a:chOff x="425801" y="4978171"/>
            <a:chExt cx="23556178" cy="1234536"/>
          </a:xfrm>
        </p:grpSpPr>
        <p:grpSp>
          <p:nvGrpSpPr>
            <p:cNvPr id="94" name="Group 93"/>
            <p:cNvGrpSpPr/>
            <p:nvPr/>
          </p:nvGrpSpPr>
          <p:grpSpPr>
            <a:xfrm>
              <a:off x="425801" y="4978171"/>
              <a:ext cx="23556178" cy="1234536"/>
              <a:chOff x="241306" y="2243792"/>
              <a:chExt cx="11778089" cy="617268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46BD65E-20C7-4003-B03B-FD5722A28954}"/>
                </a:ext>
              </a:extLst>
            </p:cNvPr>
            <p:cNvSpPr/>
            <p:nvPr/>
          </p:nvSpPr>
          <p:spPr>
            <a:xfrm>
              <a:off x="1774783" y="5128167"/>
              <a:ext cx="18473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2" name="Oval 91"/>
          <p:cNvSpPr/>
          <p:nvPr/>
        </p:nvSpPr>
        <p:spPr>
          <a:xfrm>
            <a:off x="18460793" y="4538828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63654" y="1860878"/>
            <a:ext cx="24090260" cy="2378175"/>
            <a:chOff x="923003" y="3917552"/>
            <a:chExt cx="24090260" cy="229394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056327"/>
              <a:ext cx="23741053" cy="215517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48" cy="863342"/>
                <a:chOff x="2028795" y="4418277"/>
                <a:chExt cx="3609748" cy="863342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061079" cy="8015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PT 49.6.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324850" y="421542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49: SỐ PHỨC</a:t>
            </a:r>
          </a:p>
        </p:txBody>
      </p:sp>
      <p:grpSp>
        <p:nvGrpSpPr>
          <p:cNvPr id="32" name="Group 3">
            <a:extLst>
              <a:ext uri="{FF2B5EF4-FFF2-40B4-BE49-F238E27FC236}">
                <a16:creationId xmlns:a16="http://schemas.microsoft.com/office/drawing/2014/main" id="{B6E05E51-47EA-496D-A45B-E1C5C5414310}"/>
              </a:ext>
            </a:extLst>
          </p:cNvPr>
          <p:cNvGrpSpPr/>
          <p:nvPr/>
        </p:nvGrpSpPr>
        <p:grpSpPr>
          <a:xfrm>
            <a:off x="63654" y="5788011"/>
            <a:ext cx="24065546" cy="7088405"/>
            <a:chOff x="48567" y="4381500"/>
            <a:chExt cx="24065546" cy="6380866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3" name="Rounded Rectangle 52">
              <a:extLst>
                <a:ext uri="{FF2B5EF4-FFF2-40B4-BE49-F238E27FC236}">
                  <a16:creationId xmlns:a16="http://schemas.microsoft.com/office/drawing/2014/main" id="{853AE559-1947-4EEE-B095-CBD0BA65F165}"/>
                </a:ext>
              </a:extLst>
            </p:cNvPr>
            <p:cNvSpPr/>
            <p:nvPr/>
          </p:nvSpPr>
          <p:spPr>
            <a:xfrm>
              <a:off x="265593" y="5154412"/>
              <a:ext cx="23848520" cy="560795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5">
              <a:extLst>
                <a:ext uri="{FF2B5EF4-FFF2-40B4-BE49-F238E27FC236}">
                  <a16:creationId xmlns:a16="http://schemas.microsoft.com/office/drawing/2014/main" id="{136E9E8A-1AF8-4B4D-B6B4-23D2CAD17415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B1507B68-96BC-4E42-BACC-9D5A112E7B9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TextBox 7">
                <a:extLst>
                  <a:ext uri="{FF2B5EF4-FFF2-40B4-BE49-F238E27FC236}">
                    <a16:creationId xmlns:a16="http://schemas.microsoft.com/office/drawing/2014/main" id="{CD3007C1-4859-49E4-B5F8-059BBAC2977C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652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7" name="Picture 8">
                <a:extLst>
                  <a:ext uri="{FF2B5EF4-FFF2-40B4-BE49-F238E27FC236}">
                    <a16:creationId xmlns:a16="http://schemas.microsoft.com/office/drawing/2014/main" id="{064FAF82-860C-465B-AA35-44B41411C3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AFCBF46-EF5C-4A01-B143-AD1C266BED02}"/>
                  </a:ext>
                </a:extLst>
              </p:cNvPr>
              <p:cNvSpPr/>
              <p:nvPr/>
            </p:nvSpPr>
            <p:spPr>
              <a:xfrm>
                <a:off x="1104840" y="2216234"/>
                <a:ext cx="22776463" cy="18186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 indent="-540385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𝒛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𝒛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𝟑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𝟒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</m:e>
                    </m:d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𝑻</m:t>
                    </m:r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𝒛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vi-VN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𝒛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𝒊</m:t>
                            </m:r>
                          </m:e>
                        </m:d>
                      </m:e>
                      <m:sup>
                        <m:r>
                          <a:rPr lang="vi-VN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AFCBF46-EF5C-4A01-B143-AD1C266BE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840" y="2216234"/>
                <a:ext cx="22776463" cy="1818639"/>
              </a:xfrm>
              <a:prstGeom prst="rect">
                <a:avLst/>
              </a:prstGeom>
              <a:blipFill>
                <a:blip r:embed="rId4"/>
                <a:stretch>
                  <a:fillRect t="-2685" b="-16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D79ADDC-14DF-456B-859F-1EB6A3A50BBB}"/>
                  </a:ext>
                </a:extLst>
              </p:cNvPr>
              <p:cNvSpPr/>
              <p:nvPr/>
            </p:nvSpPr>
            <p:spPr>
              <a:xfrm>
                <a:off x="1558462" y="4581224"/>
                <a:ext cx="3016530" cy="917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𝟑𝟑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D79ADDC-14DF-456B-859F-1EB6A3A50B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462" y="4581224"/>
                <a:ext cx="3016530" cy="9178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9C83ED2-ACC9-41C9-8AC4-AC9CBE268DF6}"/>
                  </a:ext>
                </a:extLst>
              </p:cNvPr>
              <p:cNvSpPr/>
              <p:nvPr/>
            </p:nvSpPr>
            <p:spPr>
              <a:xfrm>
                <a:off x="7895433" y="4661266"/>
                <a:ext cx="299640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9C83ED2-ACC9-41C9-8AC4-AC9CBE268D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5433" y="4661266"/>
                <a:ext cx="2996406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B4D8EC3-A01E-41C8-91D2-9640C689254F}"/>
                  </a:ext>
                </a:extLst>
              </p:cNvPr>
              <p:cNvSpPr/>
              <p:nvPr/>
            </p:nvSpPr>
            <p:spPr>
              <a:xfrm>
                <a:off x="13717498" y="4581224"/>
                <a:ext cx="3027752" cy="900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𝒛</m:t>
                        </m:r>
                      </m:e>
                    </m:d>
                    <m:r>
                      <a:rPr lang="vi-VN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𝟏𝟎</m:t>
                        </m:r>
                      </m:e>
                    </m:rad>
                  </m:oMath>
                </a14:m>
                <a:r>
                  <a:rPr lang="vi-VN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B4D8EC3-A01E-41C8-91D2-9640C68925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7498" y="4581224"/>
                <a:ext cx="3027752" cy="900439"/>
              </a:xfrm>
              <a:prstGeom prst="rect">
                <a:avLst/>
              </a:prstGeom>
              <a:blipFill>
                <a:blip r:embed="rId7"/>
                <a:stretch>
                  <a:fillRect t="-8844" r="-8249" b="-34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7AC792E-F420-46C7-9D2F-56A00071F93F}"/>
                  </a:ext>
                </a:extLst>
              </p:cNvPr>
              <p:cNvSpPr/>
              <p:nvPr/>
            </p:nvSpPr>
            <p:spPr>
              <a:xfrm>
                <a:off x="19839868" y="4513774"/>
                <a:ext cx="3016530" cy="917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US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7AC792E-F420-46C7-9D2F-56A00071F9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9868" y="4513774"/>
                <a:ext cx="3016530" cy="9178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D9C5148-8CB2-40B9-BDDD-0FA87FED1C18}"/>
                  </a:ext>
                </a:extLst>
              </p:cNvPr>
              <p:cNvSpPr/>
              <p:nvPr/>
            </p:nvSpPr>
            <p:spPr>
              <a:xfrm>
                <a:off x="516533" y="7157670"/>
                <a:ext cx="23351830" cy="953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𝒛</m:t>
                    </m:r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𝒚𝒊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theo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𝒛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𝟑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𝟒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</m:e>
                    </m:d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𝟓</m:t>
                        </m:r>
                      </m:e>
                    </m:rad>
                    <m:r>
                      <a:rPr lang="vi-VN" sz="4800" b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⇔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𝒙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vi-VN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𝒚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vi-VN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𝟓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𝑪</m:t>
                        </m:r>
                      </m:e>
                    </m:d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D9C5148-8CB2-40B9-BDDD-0FA87FED1C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33" y="7157670"/>
                <a:ext cx="23351830" cy="953403"/>
              </a:xfrm>
              <a:prstGeom prst="rect">
                <a:avLst/>
              </a:prstGeom>
              <a:blipFill>
                <a:blip r:embed="rId9"/>
                <a:stretch>
                  <a:fillRect t="-5096" b="-29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2CCA34F-77B2-4290-AEDA-AFCDA44C4701}"/>
                  </a:ext>
                </a:extLst>
              </p:cNvPr>
              <p:cNvSpPr/>
              <p:nvPr/>
            </p:nvSpPr>
            <p:spPr>
              <a:xfrm>
                <a:off x="516532" y="8241582"/>
                <a:ext cx="23351829" cy="9010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Ngoài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𝑻</m:t>
                    </m:r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𝒛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vi-VN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𝒛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𝒊</m:t>
                            </m:r>
                          </m:e>
                        </m:d>
                      </m:e>
                      <m:sup>
                        <m:r>
                          <a:rPr lang="vi-VN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vi-VN" sz="4800" b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⇔</m:t>
                    </m:r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𝟒</m:t>
                    </m:r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𝟐</m:t>
                    </m:r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𝒚</m:t>
                    </m:r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𝟑</m:t>
                    </m:r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𝑻</m:t>
                    </m:r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𝜟</m:t>
                        </m:r>
                      </m:e>
                    </m: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2CCA34F-77B2-4290-AEDA-AFCDA44C47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32" y="8241582"/>
                <a:ext cx="23351829" cy="901016"/>
              </a:xfrm>
              <a:prstGeom prst="rect">
                <a:avLst/>
              </a:prstGeom>
              <a:blipFill>
                <a:blip r:embed="rId10"/>
                <a:stretch>
                  <a:fillRect t="-10811" r="-496" b="-31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F2BD1ED-E807-479E-B49A-FA8D0AEFF8A0}"/>
                  </a:ext>
                </a:extLst>
              </p:cNvPr>
              <p:cNvSpPr/>
              <p:nvPr/>
            </p:nvSpPr>
            <p:spPr>
              <a:xfrm>
                <a:off x="412860" y="9300134"/>
                <a:ext cx="23043799" cy="13973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Rõ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ràng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𝜟</m:t>
                        </m:r>
                      </m:e>
                    </m: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chung do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𝟐𝟑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𝑻</m:t>
                            </m:r>
                          </m:e>
                        </m:d>
                      </m:num>
                      <m:den>
                        <m:r>
                          <a:rPr lang="vi-VN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𝟓</m:t>
                            </m:r>
                          </m:e>
                        </m:rad>
                      </m:den>
                    </m:f>
                    <m:r>
                      <a:rPr lang="vi-VN" sz="4800" b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𝟓</m:t>
                        </m:r>
                      </m:e>
                    </m:rad>
                    <m:r>
                      <a:rPr lang="vi-VN" sz="4800" b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⇔</m:t>
                    </m:r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𝟏𝟑</m:t>
                    </m:r>
                    <m:r>
                      <a:rPr lang="vi-VN" sz="4800" b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𝑻</m:t>
                    </m:r>
                    <m:r>
                      <a:rPr lang="vi-VN" sz="4800" b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𝟑𝟑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F2BD1ED-E807-479E-B49A-FA8D0AEFF8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60" y="9300134"/>
                <a:ext cx="23043799" cy="1397370"/>
              </a:xfrm>
              <a:prstGeom prst="rect">
                <a:avLst/>
              </a:prstGeom>
              <a:blipFill>
                <a:blip r:embed="rId11"/>
                <a:stretch>
                  <a:fillRect b="-6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B689026-CC5D-4E8C-B6D6-7BFC5146C7F0}"/>
                  </a:ext>
                </a:extLst>
              </p:cNvPr>
              <p:cNvSpPr/>
              <p:nvPr/>
            </p:nvSpPr>
            <p:spPr>
              <a:xfrm>
                <a:off x="399921" y="10869636"/>
                <a:ext cx="22962664" cy="1798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𝑻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𝑻</m:t>
                    </m:r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𝟑𝟑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suy ra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𝟒</m:t>
                    </m:r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𝟐</m:t>
                    </m:r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𝒚</m:t>
                    </m:r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𝟑𝟎</m:t>
                    </m:r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𝟎</m:t>
                    </m:r>
                    <m:r>
                      <a:rPr lang="vi-VN" sz="4800" b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⇔</m:t>
                    </m:r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𝒚</m:t>
                    </m:r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𝟏𝟓</m:t>
                    </m:r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𝟐</m:t>
                    </m:r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𝒙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thay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𝟓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vi-VN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𝟓𝟎</m:t>
                    </m:r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𝟏𝟐𝟓</m:t>
                    </m:r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𝟎</m:t>
                    </m:r>
                    <m:r>
                      <a:rPr lang="vi-VN" sz="4800" b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⇔</m:t>
                    </m:r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𝟓</m:t>
                    </m:r>
                    <m:r>
                      <a:rPr lang="vi-VN" sz="4800" b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⇒</m:t>
                    </m:r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𝒚</m:t>
                    </m:r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𝟓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𝒛</m:t>
                        </m:r>
                      </m:e>
                    </m:d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vi-VN" sz="4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𝟓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B689026-CC5D-4E8C-B6D6-7BFC5146C7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21" y="10869636"/>
                <a:ext cx="22962664" cy="1798377"/>
              </a:xfrm>
              <a:prstGeom prst="rect">
                <a:avLst/>
              </a:prstGeom>
              <a:blipFill>
                <a:blip r:embed="rId12"/>
                <a:stretch>
                  <a:fillRect t="-6102" b="-15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388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4" grpId="0" build="p"/>
      <p:bldP spid="15" grpId="0" build="p"/>
      <p:bldP spid="16" grpId="0" build="p"/>
      <p:bldP spid="1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425801" y="5334000"/>
            <a:ext cx="23556178" cy="1234536"/>
            <a:chOff x="425801" y="4978171"/>
            <a:chExt cx="23556178" cy="1234536"/>
          </a:xfrm>
        </p:grpSpPr>
        <p:grpSp>
          <p:nvGrpSpPr>
            <p:cNvPr id="94" name="Group 93"/>
            <p:cNvGrpSpPr/>
            <p:nvPr/>
          </p:nvGrpSpPr>
          <p:grpSpPr>
            <a:xfrm>
              <a:off x="425801" y="4978171"/>
              <a:ext cx="23556178" cy="1234536"/>
              <a:chOff x="241306" y="2243792"/>
              <a:chExt cx="11778089" cy="617268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46BD65E-20C7-4003-B03B-FD5722A28954}"/>
                </a:ext>
              </a:extLst>
            </p:cNvPr>
            <p:cNvSpPr/>
            <p:nvPr/>
          </p:nvSpPr>
          <p:spPr>
            <a:xfrm>
              <a:off x="1774783" y="5128167"/>
              <a:ext cx="18473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3654" y="1509706"/>
            <a:ext cx="24090260" cy="3625522"/>
            <a:chOff x="923003" y="3917552"/>
            <a:chExt cx="24090260" cy="28711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48" cy="832104"/>
                <a:chOff x="2028795" y="4418277"/>
                <a:chExt cx="3609748" cy="832104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061079" cy="633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PT 49.7.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324850" y="421542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49: SỐ PHỨC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C15821C-A20F-4646-B88F-1C29B68D8C6B}"/>
                  </a:ext>
                </a:extLst>
              </p:cNvPr>
              <p:cNvSpPr/>
              <p:nvPr/>
            </p:nvSpPr>
            <p:spPr>
              <a:xfrm>
                <a:off x="1745873" y="5513333"/>
                <a:ext cx="1097095" cy="932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C15821C-A20F-4646-B88F-1C29B68D8C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873" y="5513333"/>
                <a:ext cx="1097095" cy="9329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1FA2EFF-34F3-4180-B027-886C9FCDA03A}"/>
                  </a:ext>
                </a:extLst>
              </p:cNvPr>
              <p:cNvSpPr/>
              <p:nvPr/>
            </p:nvSpPr>
            <p:spPr>
              <a:xfrm>
                <a:off x="8084166" y="5517942"/>
                <a:ext cx="69281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1FA2EFF-34F3-4180-B027-886C9FCDA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4166" y="5517942"/>
                <a:ext cx="692818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2ED9FAF-9C3E-41EA-A38D-BD951FE6B894}"/>
                  </a:ext>
                </a:extLst>
              </p:cNvPr>
              <p:cNvSpPr/>
              <p:nvPr/>
            </p:nvSpPr>
            <p:spPr>
              <a:xfrm>
                <a:off x="14101548" y="5385004"/>
                <a:ext cx="106150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2ED9FAF-9C3E-41EA-A38D-BD951FE6B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1548" y="5385004"/>
                <a:ext cx="1061509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596032C-3B3D-4652-96BA-3884250D4090}"/>
                  </a:ext>
                </a:extLst>
              </p:cNvPr>
              <p:cNvSpPr/>
              <p:nvPr/>
            </p:nvSpPr>
            <p:spPr>
              <a:xfrm>
                <a:off x="20048263" y="5386523"/>
                <a:ext cx="69281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596032C-3B3D-4652-96BA-3884250D40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8263" y="5386523"/>
                <a:ext cx="692818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">
            <a:extLst>
              <a:ext uri="{FF2B5EF4-FFF2-40B4-BE49-F238E27FC236}">
                <a16:creationId xmlns:a16="http://schemas.microsoft.com/office/drawing/2014/main" id="{B6E05E51-47EA-496D-A45B-E1C5C5414310}"/>
              </a:ext>
            </a:extLst>
          </p:cNvPr>
          <p:cNvGrpSpPr/>
          <p:nvPr/>
        </p:nvGrpSpPr>
        <p:grpSpPr>
          <a:xfrm>
            <a:off x="115043" y="6767308"/>
            <a:ext cx="24141160" cy="6110492"/>
            <a:chOff x="48567" y="4381500"/>
            <a:chExt cx="24141160" cy="517200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3" name="Rounded Rectangle 52">
              <a:extLst>
                <a:ext uri="{FF2B5EF4-FFF2-40B4-BE49-F238E27FC236}">
                  <a16:creationId xmlns:a16="http://schemas.microsoft.com/office/drawing/2014/main" id="{853AE559-1947-4EEE-B095-CBD0BA65F165}"/>
                </a:ext>
              </a:extLst>
            </p:cNvPr>
            <p:cNvSpPr/>
            <p:nvPr/>
          </p:nvSpPr>
          <p:spPr>
            <a:xfrm>
              <a:off x="341207" y="4858432"/>
              <a:ext cx="23848520" cy="4695068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5">
              <a:extLst>
                <a:ext uri="{FF2B5EF4-FFF2-40B4-BE49-F238E27FC236}">
                  <a16:creationId xmlns:a16="http://schemas.microsoft.com/office/drawing/2014/main" id="{136E9E8A-1AF8-4B4D-B6B4-23D2CAD17415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B1507B68-96BC-4E42-BACC-9D5A112E7B9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TextBox 7">
                <a:extLst>
                  <a:ext uri="{FF2B5EF4-FFF2-40B4-BE49-F238E27FC236}">
                    <a16:creationId xmlns:a16="http://schemas.microsoft.com/office/drawing/2014/main" id="{CD3007C1-4859-49E4-B5F8-059BBAC2977C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703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7" name="Picture 8">
                <a:extLst>
                  <a:ext uri="{FF2B5EF4-FFF2-40B4-BE49-F238E27FC236}">
                    <a16:creationId xmlns:a16="http://schemas.microsoft.com/office/drawing/2014/main" id="{064FAF82-860C-465B-AA35-44B41411C3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E204CF4-E961-4F5A-8810-FF52D3B6CFF9}"/>
                  </a:ext>
                </a:extLst>
              </p:cNvPr>
              <p:cNvSpPr/>
              <p:nvPr/>
            </p:nvSpPr>
            <p:spPr>
              <a:xfrm>
                <a:off x="502696" y="2285131"/>
                <a:ext cx="22337100" cy="2385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</a:t>
                </a:r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vi-VN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𝒛</m:t>
                    </m:r>
                  </m:oMath>
                </a14:m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vi-VN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thoả</a:t>
                </a:r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hai </a:t>
                </a:r>
                <a:r>
                  <a:rPr lang="vi-VN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en-US" sz="48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𝒛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𝟑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𝒊</m:t>
                        </m:r>
                      </m:e>
                    </m:d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vi-VN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𝑴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𝒛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𝒛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𝒊</m:t>
                            </m:r>
                          </m:e>
                        </m:d>
                      </m:e>
                      <m: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vi-VN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vi-VN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Môđun</a:t>
                </a:r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𝒛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𝟐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𝒊</m:t>
                    </m:r>
                  </m:oMath>
                </a14:m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vi-VN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E204CF4-E961-4F5A-8810-FF52D3B6CF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96" y="2285131"/>
                <a:ext cx="22337100" cy="2385333"/>
              </a:xfrm>
              <a:prstGeom prst="rect">
                <a:avLst/>
              </a:prstGeom>
              <a:blipFill>
                <a:blip r:embed="rId8"/>
                <a:stretch>
                  <a:fillRect l="-1228" t="-6138" b="-1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3DB26E3-654C-447D-9132-793C9A3DEBA9}"/>
                  </a:ext>
                </a:extLst>
              </p:cNvPr>
              <p:cNvSpPr/>
              <p:nvPr/>
            </p:nvSpPr>
            <p:spPr>
              <a:xfrm>
                <a:off x="115042" y="8027414"/>
                <a:ext cx="24046519" cy="17938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𝒛</m:t>
                    </m:r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𝒚𝒊</m:t>
                    </m:r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  ,   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∀</m:t>
                        </m:r>
                        <m:r>
                          <a:rPr lang="fr-FR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lang="fr-FR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,  </m:t>
                        </m:r>
                        <m:r>
                          <a:rPr lang="fr-FR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𝒚</m:t>
                        </m:r>
                        <m:r>
                          <a:rPr lang="fr-FR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∈</m:t>
                        </m:r>
                        <m:r>
                          <a:rPr lang="fr-FR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fr-FR" sz="4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𝒛</m:t>
                        </m:r>
                        <m:r>
                          <a:rPr lang="fr-FR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fr-FR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𝟑</m:t>
                        </m:r>
                        <m:r>
                          <a:rPr lang="fr-FR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fr-FR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𝟒</m:t>
                        </m:r>
                        <m:r>
                          <a:rPr lang="fr-FR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𝒊</m:t>
                        </m:r>
                      </m:e>
                    </m:d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fr-FR" sz="4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⇔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𝒙</m:t>
                            </m:r>
                            <m:r>
                              <a:rPr lang="fr-FR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fr-FR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fr-FR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𝒚</m:t>
                            </m:r>
                            <m:r>
                              <a:rPr lang="fr-FR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fr-FR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fr-FR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𝟓</m:t>
                    </m:r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      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3DB26E3-654C-447D-9132-793C9A3DEB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42" y="8027414"/>
                <a:ext cx="24046519" cy="1793824"/>
              </a:xfrm>
              <a:prstGeom prst="rect">
                <a:avLst/>
              </a:prstGeom>
              <a:blipFill>
                <a:blip r:embed="rId9"/>
                <a:stretch>
                  <a:fillRect t="-2721" b="-17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0CBFE65-2456-4488-95BD-9C2803CF4150}"/>
                  </a:ext>
                </a:extLst>
              </p:cNvPr>
              <p:cNvSpPr/>
              <p:nvPr/>
            </p:nvSpPr>
            <p:spPr>
              <a:xfrm>
                <a:off x="63654" y="9099233"/>
                <a:ext cx="24777546" cy="18022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𝑴</m:t>
                    </m:r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𝒛</m:t>
                            </m:r>
                            <m:r>
                              <a:rPr lang="fr-FR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fr-FR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fr-FR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𝒛</m:t>
                            </m:r>
                            <m:r>
                              <a:rPr lang="fr-FR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fr-FR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𝒊</m:t>
                            </m:r>
                          </m:e>
                        </m:d>
                      </m:e>
                      <m:sup>
                        <m:r>
                          <a:rPr lang="fr-FR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𝒙</m:t>
                            </m:r>
                            <m:r>
                              <a:rPr lang="fr-FR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fr-FR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fr-FR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fr-FR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𝒚</m:t>
                        </m:r>
                      </m:e>
                      <m:sup>
                        <m:r>
                          <a:rPr lang="fr-FR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fr-FR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fr-FR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𝒚</m:t>
                            </m:r>
                            <m:r>
                              <a:rPr lang="fr-FR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fr-FR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fr-FR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𝟒</m:t>
                    </m:r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𝟐</m:t>
                    </m:r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𝒚</m:t>
                    </m:r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𝟑</m:t>
                    </m:r>
                  </m:oMath>
                </a14:m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                    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𝟒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𝟑</m:t>
                        </m:r>
                      </m:e>
                    </m:d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𝟐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𝒚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𝟒</m:t>
                        </m:r>
                      </m:e>
                    </m:d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𝟐𝟑</m:t>
                    </m:r>
                  </m:oMath>
                </a14:m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0CBFE65-2456-4488-95BD-9C2803CF41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4" y="9099233"/>
                <a:ext cx="24777546" cy="1802288"/>
              </a:xfrm>
              <a:prstGeom prst="rect">
                <a:avLst/>
              </a:prstGeom>
              <a:blipFill>
                <a:blip r:embed="rId10"/>
                <a:stretch>
                  <a:fillRect t="-5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14E3080-7534-4AD9-B8AD-40378FBDC60B}"/>
                  </a:ext>
                </a:extLst>
              </p:cNvPr>
              <p:cNvSpPr/>
              <p:nvPr/>
            </p:nvSpPr>
            <p:spPr>
              <a:xfrm>
                <a:off x="2369877" y="10938527"/>
                <a:ext cx="12058481" cy="17645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𝟐𝟎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4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𝒙</m:t>
                                    </m:r>
                                    <m:r>
                                      <a:rPr lang="vi-VN" sz="4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−</m:t>
                                    </m:r>
                                    <m:r>
                                      <a:rPr lang="vi-VN" sz="4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𝟑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4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𝒚</m:t>
                                    </m:r>
                                    <m:r>
                                      <a:rPr lang="vi-VN" sz="4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−</m:t>
                                    </m:r>
                                    <m:r>
                                      <a:rPr lang="vi-VN" sz="4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𝟒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e>
                    </m:rad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𝟐𝟑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𝟑𝟑</m:t>
                    </m:r>
                  </m:oMath>
                </a14:m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14E3080-7534-4AD9-B8AD-40378FBDC6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877" y="10938527"/>
                <a:ext cx="12058481" cy="1764522"/>
              </a:xfrm>
              <a:prstGeom prst="rect">
                <a:avLst/>
              </a:prstGeom>
              <a:blipFill>
                <a:blip r:embed="rId11"/>
                <a:stretch>
                  <a:fillRect b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094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425801" y="5334000"/>
            <a:ext cx="23556178" cy="1234536"/>
            <a:chOff x="425801" y="4978171"/>
            <a:chExt cx="23556178" cy="1234536"/>
          </a:xfrm>
        </p:grpSpPr>
        <p:grpSp>
          <p:nvGrpSpPr>
            <p:cNvPr id="94" name="Group 93"/>
            <p:cNvGrpSpPr/>
            <p:nvPr/>
          </p:nvGrpSpPr>
          <p:grpSpPr>
            <a:xfrm>
              <a:off x="425801" y="4978171"/>
              <a:ext cx="23556178" cy="1234536"/>
              <a:chOff x="241306" y="2243792"/>
              <a:chExt cx="11778089" cy="617268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46BD65E-20C7-4003-B03B-FD5722A28954}"/>
                </a:ext>
              </a:extLst>
            </p:cNvPr>
            <p:cNvSpPr/>
            <p:nvPr/>
          </p:nvSpPr>
          <p:spPr>
            <a:xfrm>
              <a:off x="1774783" y="5128167"/>
              <a:ext cx="18473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2" name="Oval 91"/>
          <p:cNvSpPr/>
          <p:nvPr/>
        </p:nvSpPr>
        <p:spPr>
          <a:xfrm>
            <a:off x="18493753" y="5457303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63654" y="1509706"/>
            <a:ext cx="24090260" cy="3229699"/>
            <a:chOff x="923003" y="3917552"/>
            <a:chExt cx="24090260" cy="28711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48" cy="832104"/>
                <a:chOff x="2028795" y="4418277"/>
                <a:chExt cx="3609748" cy="832104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061079" cy="633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PT 49.7.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324850" y="421542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49: SỐ PHỨC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C15821C-A20F-4646-B88F-1C29B68D8C6B}"/>
                  </a:ext>
                </a:extLst>
              </p:cNvPr>
              <p:cNvSpPr/>
              <p:nvPr/>
            </p:nvSpPr>
            <p:spPr>
              <a:xfrm>
                <a:off x="1745873" y="5513333"/>
                <a:ext cx="1138773" cy="932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C15821C-A20F-4646-B88F-1C29B68D8C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873" y="5513333"/>
                <a:ext cx="1138773" cy="9329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1FA2EFF-34F3-4180-B027-886C9FCDA03A}"/>
                  </a:ext>
                </a:extLst>
              </p:cNvPr>
              <p:cNvSpPr/>
              <p:nvPr/>
            </p:nvSpPr>
            <p:spPr>
              <a:xfrm>
                <a:off x="8084166" y="5517942"/>
                <a:ext cx="73449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1FA2EFF-34F3-4180-B027-886C9FCDA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4166" y="5517942"/>
                <a:ext cx="734495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2ED9FAF-9C3E-41EA-A38D-BD951FE6B894}"/>
                  </a:ext>
                </a:extLst>
              </p:cNvPr>
              <p:cNvSpPr/>
              <p:nvPr/>
            </p:nvSpPr>
            <p:spPr>
              <a:xfrm>
                <a:off x="14101548" y="5385004"/>
                <a:ext cx="110318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2ED9FAF-9C3E-41EA-A38D-BD951FE6B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1548" y="5385004"/>
                <a:ext cx="110318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596032C-3B3D-4652-96BA-3884250D4090}"/>
                  </a:ext>
                </a:extLst>
              </p:cNvPr>
              <p:cNvSpPr/>
              <p:nvPr/>
            </p:nvSpPr>
            <p:spPr>
              <a:xfrm>
                <a:off x="20048263" y="5386523"/>
                <a:ext cx="73449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596032C-3B3D-4652-96BA-3884250D40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8263" y="5386523"/>
                <a:ext cx="734495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">
            <a:extLst>
              <a:ext uri="{FF2B5EF4-FFF2-40B4-BE49-F238E27FC236}">
                <a16:creationId xmlns:a16="http://schemas.microsoft.com/office/drawing/2014/main" id="{B6E05E51-47EA-496D-A45B-E1C5C5414310}"/>
              </a:ext>
            </a:extLst>
          </p:cNvPr>
          <p:cNvGrpSpPr/>
          <p:nvPr/>
        </p:nvGrpSpPr>
        <p:grpSpPr>
          <a:xfrm>
            <a:off x="115043" y="6767308"/>
            <a:ext cx="24153914" cy="5219112"/>
            <a:chOff x="48567" y="4381500"/>
            <a:chExt cx="24153914" cy="441752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3" name="Rounded Rectangle 52">
              <a:extLst>
                <a:ext uri="{FF2B5EF4-FFF2-40B4-BE49-F238E27FC236}">
                  <a16:creationId xmlns:a16="http://schemas.microsoft.com/office/drawing/2014/main" id="{853AE559-1947-4EEE-B095-CBD0BA65F165}"/>
                </a:ext>
              </a:extLst>
            </p:cNvPr>
            <p:cNvSpPr/>
            <p:nvPr/>
          </p:nvSpPr>
          <p:spPr>
            <a:xfrm>
              <a:off x="353961" y="4533290"/>
              <a:ext cx="23848520" cy="426573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34" name="Group 5">
              <a:extLst>
                <a:ext uri="{FF2B5EF4-FFF2-40B4-BE49-F238E27FC236}">
                  <a16:creationId xmlns:a16="http://schemas.microsoft.com/office/drawing/2014/main" id="{136E9E8A-1AF8-4B4D-B6B4-23D2CAD17415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B1507B68-96BC-4E42-BACC-9D5A112E7B9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7">
                <a:extLst>
                  <a:ext uri="{FF2B5EF4-FFF2-40B4-BE49-F238E27FC236}">
                    <a16:creationId xmlns:a16="http://schemas.microsoft.com/office/drawing/2014/main" id="{CD3007C1-4859-49E4-B5F8-059BBAC2977C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7" name="Picture 8">
                <a:extLst>
                  <a:ext uri="{FF2B5EF4-FFF2-40B4-BE49-F238E27FC236}">
                    <a16:creationId xmlns:a16="http://schemas.microsoft.com/office/drawing/2014/main" id="{064FAF82-860C-465B-AA35-44B41411C3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E204CF4-E961-4F5A-8810-FF52D3B6CFF9}"/>
                  </a:ext>
                </a:extLst>
              </p:cNvPr>
              <p:cNvSpPr/>
              <p:nvPr/>
            </p:nvSpPr>
            <p:spPr>
              <a:xfrm>
                <a:off x="1023450" y="2027903"/>
                <a:ext cx="22337100" cy="2671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                     </a:t>
                </a:r>
                <a:r>
                  <a:rPr lang="vi-VN" sz="54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Cho </a:t>
                </a:r>
                <a:r>
                  <a:rPr lang="vi-VN" sz="5400" b="1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vi-VN" sz="54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phức</a:t>
                </a:r>
                <a:r>
                  <a:rPr lang="vi-VN" sz="54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5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𝒛</m:t>
                    </m:r>
                  </m:oMath>
                </a14:m>
                <a:r>
                  <a:rPr lang="vi-VN" sz="54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 </a:t>
                </a:r>
                <a:r>
                  <a:rPr lang="vi-VN" sz="5400" b="1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thoả</a:t>
                </a:r>
                <a:r>
                  <a:rPr lang="vi-VN" sz="54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mãn</a:t>
                </a:r>
                <a:r>
                  <a:rPr lang="vi-VN" sz="54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đồng</a:t>
                </a:r>
                <a:r>
                  <a:rPr lang="vi-VN" sz="54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thời</a:t>
                </a:r>
                <a:r>
                  <a:rPr lang="vi-VN" sz="54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hai </a:t>
                </a:r>
                <a:r>
                  <a:rPr lang="vi-VN" sz="5400" b="1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điều</a:t>
                </a:r>
                <a:r>
                  <a:rPr lang="vi-VN" sz="54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kiện</a:t>
                </a:r>
                <a:r>
                  <a:rPr lang="vi-VN" sz="54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 </a:t>
                </a:r>
                <a:endParaRPr lang="en-US" sz="5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5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𝒛</m:t>
                        </m:r>
                        <m:r>
                          <a:rPr lang="vi-VN" sz="5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vi-VN" sz="5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𝟑</m:t>
                        </m:r>
                        <m:r>
                          <a:rPr lang="vi-VN" sz="5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vi-VN" sz="5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𝟒</m:t>
                        </m:r>
                        <m:r>
                          <a:rPr lang="vi-VN" sz="5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𝒊</m:t>
                        </m:r>
                      </m:e>
                    </m:d>
                    <m:r>
                      <a:rPr lang="vi-VN" sz="5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5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vi-VN" sz="54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 </a:t>
                </a:r>
                <a:r>
                  <a:rPr lang="vi-VN" sz="5400" b="1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và</a:t>
                </a:r>
                <a:r>
                  <a:rPr lang="vi-VN" sz="54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biểu</a:t>
                </a:r>
                <a:r>
                  <a:rPr lang="vi-VN" sz="54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thức</a:t>
                </a:r>
                <a:r>
                  <a:rPr lang="vi-VN" sz="54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5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𝑴</m:t>
                    </m:r>
                    <m:r>
                      <a:rPr lang="vi-VN" sz="5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5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5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vi-VN" sz="5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𝒛</m:t>
                            </m:r>
                            <m:r>
                              <a:rPr lang="vi-VN" sz="5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vi-VN" sz="5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vi-VN" sz="5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vi-VN" sz="5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sSup>
                      <m:sSupPr>
                        <m:ctrlPr>
                          <a:rPr lang="en-US" sz="5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5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vi-VN" sz="5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𝒛</m:t>
                            </m:r>
                            <m:r>
                              <a:rPr lang="vi-VN" sz="5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vi-VN" sz="5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𝒊</m:t>
                            </m:r>
                          </m:e>
                        </m:d>
                      </m:e>
                      <m:sup>
                        <m:r>
                          <a:rPr lang="vi-VN" sz="5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54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 </a:t>
                </a:r>
                <a:r>
                  <a:rPr lang="vi-VN" sz="5400" b="1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đạt</a:t>
                </a:r>
                <a:r>
                  <a:rPr lang="vi-VN" sz="54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giá</a:t>
                </a:r>
                <a:r>
                  <a:rPr lang="vi-VN" sz="54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trị</a:t>
                </a:r>
                <a:r>
                  <a:rPr lang="vi-VN" sz="54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lớn</a:t>
                </a:r>
                <a:r>
                  <a:rPr lang="vi-VN" sz="54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nhất</a:t>
                </a:r>
                <a:r>
                  <a:rPr lang="vi-VN" sz="54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. </a:t>
                </a:r>
                <a:r>
                  <a:rPr lang="vi-VN" sz="5400" b="1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Môđun</a:t>
                </a:r>
                <a:r>
                  <a:rPr lang="vi-VN" sz="54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vi-VN" sz="54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vi-VN" sz="54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phức</a:t>
                </a:r>
                <a:r>
                  <a:rPr lang="vi-VN" sz="54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5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𝒛</m:t>
                    </m:r>
                    <m:r>
                      <a:rPr lang="vi-VN" sz="5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vi-VN" sz="5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𝟐</m:t>
                    </m:r>
                    <m:r>
                      <a:rPr lang="vi-VN" sz="5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vi-VN" sz="5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𝒊</m:t>
                    </m:r>
                  </m:oMath>
                </a14:m>
                <a:r>
                  <a:rPr lang="vi-VN" sz="54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 </a:t>
                </a:r>
                <a:r>
                  <a:rPr lang="vi-VN" sz="5400" b="1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bằng</a:t>
                </a:r>
                <a:endParaRPr lang="en-US" sz="5400" b="1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E204CF4-E961-4F5A-8810-FF52D3B6CF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450" y="2027903"/>
                <a:ext cx="22337100" cy="2671885"/>
              </a:xfrm>
              <a:prstGeom prst="rect">
                <a:avLst/>
              </a:prstGeom>
              <a:blipFill>
                <a:blip r:embed="rId8"/>
                <a:stretch>
                  <a:fillRect l="-1474" t="-6164" r="-2020" b="-13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581B222-CAA8-4A6E-BD42-303A8C08D179}"/>
                  </a:ext>
                </a:extLst>
              </p:cNvPr>
              <p:cNvSpPr/>
              <p:nvPr/>
            </p:nvSpPr>
            <p:spPr>
              <a:xfrm>
                <a:off x="3983420" y="7201895"/>
                <a:ext cx="21834068" cy="41899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′′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</m:e>
                      <m:sup>
                        <m:r>
                          <a:rPr lang="fr-FR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xảy</a:t>
                </a:r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khi </a:t>
                </a:r>
                <a:r>
                  <a:rPr lang="fr-FR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fr-FR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fr-FR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fr-FR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fr-FR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6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6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6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fr-FR" sz="6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fr-FR" sz="6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fr-FR" sz="6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fr-FR" sz="6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fr-FR" sz="6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⇒</m:t>
                            </m:r>
                            <m:r>
                              <a:rPr lang="fr-FR" sz="6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𝒛</m:t>
                            </m:r>
                            <m:r>
                              <a:rPr lang="fr-FR" sz="6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fr-FR" sz="6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fr-FR" sz="6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6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fr-FR" sz="6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num>
                          <m:den>
                            <m:r>
                              <a:rPr lang="fr-FR" sz="6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fr-FR" sz="6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fr-FR" sz="6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fr-FR" sz="6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fr-FR" sz="6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fr-FR" sz="6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fr-FR" sz="6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fr-FR" sz="6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⇒</m:t>
                            </m:r>
                            <m:r>
                              <a:rPr lang="fr-FR" sz="6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𝒛</m:t>
                            </m:r>
                            <m:r>
                              <a:rPr lang="fr-FR" sz="6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fr-FR" sz="6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fr-FR" sz="6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6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fr-FR" sz="6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den>
                        </m:f>
                      </m:e>
                    </m:d>
                  </m:oMath>
                </a14:m>
                <a:endParaRPr lang="en-US" sz="6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Thử</a:t>
                </a:r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fr-FR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fr-FR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𝒎𝒂𝒙</m:t>
                        </m:r>
                      </m:sub>
                    </m:sSub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𝟑𝟑</m:t>
                    </m:r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  <m:r>
                          <a:rPr lang="fr-FR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fr-FR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d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581B222-CAA8-4A6E-BD42-303A8C08D1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420" y="7201895"/>
                <a:ext cx="21834068" cy="4189930"/>
              </a:xfrm>
              <a:prstGeom prst="rect">
                <a:avLst/>
              </a:prstGeom>
              <a:blipFill>
                <a:blip r:embed="rId9"/>
                <a:stretch>
                  <a:fillRect b="-6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187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425801" y="4978171"/>
            <a:ext cx="23556178" cy="1234536"/>
            <a:chOff x="425801" y="4978171"/>
            <a:chExt cx="23556178" cy="1234536"/>
          </a:xfrm>
        </p:grpSpPr>
        <p:grpSp>
          <p:nvGrpSpPr>
            <p:cNvPr id="94" name="Group 93"/>
            <p:cNvGrpSpPr/>
            <p:nvPr/>
          </p:nvGrpSpPr>
          <p:grpSpPr>
            <a:xfrm>
              <a:off x="425801" y="4978171"/>
              <a:ext cx="23556178" cy="1234536"/>
              <a:chOff x="241306" y="2243792"/>
              <a:chExt cx="11778089" cy="617268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46BD65E-20C7-4003-B03B-FD5722A28954}"/>
                </a:ext>
              </a:extLst>
            </p:cNvPr>
            <p:cNvSpPr/>
            <p:nvPr/>
          </p:nvSpPr>
          <p:spPr>
            <a:xfrm>
              <a:off x="1774783" y="5128167"/>
              <a:ext cx="18473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0" y="6526091"/>
            <a:ext cx="24153914" cy="6768367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353961" y="4991101"/>
              <a:ext cx="23848520" cy="51192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63654" y="1860878"/>
            <a:ext cx="24090260" cy="2871176"/>
            <a:chOff x="923003" y="3917552"/>
            <a:chExt cx="24090260" cy="28711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48" cy="861996"/>
                <a:chOff x="2028795" y="4418277"/>
                <a:chExt cx="3609748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061079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49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854884" y="4844061"/>
                  <a:ext cx="22773693" cy="18324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vi-VN" sz="5400" b="1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Xét hai </a:t>
                  </a:r>
                  <a:r>
                    <a:rPr lang="vi-VN" sz="5400" b="1" dirty="0" err="1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vi-VN" sz="5400" b="1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5400" b="1" dirty="0" err="1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phức</a:t>
                  </a:r>
                  <a:r>
                    <a:rPr lang="vi-VN" sz="5400" b="1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vi-VN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vi-VN" sz="5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vi-VN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vi-VN" sz="5400" b="1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 </a:t>
                  </a:r>
                  <a:r>
                    <a:rPr lang="vi-VN" sz="5400" b="1" dirty="0" err="1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thóa</a:t>
                  </a:r>
                  <a:r>
                    <a:rPr lang="vi-VN" sz="5400" b="1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5400" b="1" dirty="0" err="1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mãn</a:t>
                  </a:r>
                  <a:r>
                    <a:rPr lang="vi-VN" sz="5400" b="1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vi-VN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vi-VN" sz="5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5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vi-VN" sz="5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vi-VN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vi-VN" sz="5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5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a14:m>
                  <a:r>
                    <a:rPr lang="vi-VN" sz="5400" b="1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5400" b="1" dirty="0" err="1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vi-VN" sz="5400" b="1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vi-VN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vi-VN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vi-VN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vi-VN" sz="5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lang="vi-VN" sz="5400" b="1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vi-VN" sz="5400" b="1" dirty="0" err="1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Giá</a:t>
                  </a:r>
                  <a:r>
                    <a:rPr lang="vi-VN" sz="5400" b="1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5400" b="1" dirty="0" err="1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vi-VN" sz="5400" b="1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5400" b="1" dirty="0" err="1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lớn</a:t>
                  </a:r>
                  <a:r>
                    <a:rPr lang="vi-VN" sz="5400" b="1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5400" b="1" dirty="0" err="1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nhất</a:t>
                  </a:r>
                  <a:r>
                    <a:rPr lang="vi-VN" sz="5400" b="1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5400" b="1" dirty="0" err="1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vi-VN" sz="5400" b="1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sSub>
                            <m:sSubPr>
                              <m:ctrlPr>
                                <a:rPr lang="en-US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vi-VN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vi-VN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vi-VN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vi-VN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vi-VN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e>
                      </m:d>
                    </m:oMath>
                  </a14:m>
                  <a:r>
                    <a:rPr lang="vi-VN" sz="5400" b="1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bằng</a:t>
                  </a:r>
                  <a:endParaRPr lang="en-US" sz="5400" b="1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884" y="4844061"/>
                  <a:ext cx="22773693" cy="1832489"/>
                </a:xfrm>
                <a:prstGeom prst="rect">
                  <a:avLst/>
                </a:prstGeom>
                <a:blipFill>
                  <a:blip r:embed="rId4"/>
                  <a:stretch>
                    <a:fillRect l="-1419" t="-4651" b="-192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324850" y="421542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49: SỐ PHỨC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C15821C-A20F-4646-B88F-1C29B68D8C6B}"/>
                  </a:ext>
                </a:extLst>
              </p:cNvPr>
              <p:cNvSpPr/>
              <p:nvPr/>
            </p:nvSpPr>
            <p:spPr>
              <a:xfrm>
                <a:off x="1874571" y="5226536"/>
                <a:ext cx="2568074" cy="917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𝟏𝟗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C15821C-A20F-4646-B88F-1C29B68D8C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571" y="5226536"/>
                <a:ext cx="2568074" cy="9178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1FA2EFF-34F3-4180-B027-886C9FCDA03A}"/>
                  </a:ext>
                </a:extLst>
              </p:cNvPr>
              <p:cNvSpPr/>
              <p:nvPr/>
            </p:nvSpPr>
            <p:spPr>
              <a:xfrm>
                <a:off x="8084166" y="5162113"/>
                <a:ext cx="2568075" cy="917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𝟏𝟗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1FA2EFF-34F3-4180-B027-886C9FCDA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4166" y="5162113"/>
                <a:ext cx="2568075" cy="9178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2ED9FAF-9C3E-41EA-A38D-BD951FE6B894}"/>
                  </a:ext>
                </a:extLst>
              </p:cNvPr>
              <p:cNvSpPr/>
              <p:nvPr/>
            </p:nvSpPr>
            <p:spPr>
              <a:xfrm>
                <a:off x="14101548" y="5029175"/>
                <a:ext cx="3396827" cy="917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𝟏𝟗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2ED9FAF-9C3E-41EA-A38D-BD951FE6B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1548" y="5029175"/>
                <a:ext cx="3396827" cy="9178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596032C-3B3D-4652-96BA-3884250D4090}"/>
                  </a:ext>
                </a:extLst>
              </p:cNvPr>
              <p:cNvSpPr/>
              <p:nvPr/>
            </p:nvSpPr>
            <p:spPr>
              <a:xfrm>
                <a:off x="20048263" y="5030694"/>
                <a:ext cx="2936766" cy="917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𝟏𝟗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596032C-3B3D-4652-96BA-3884250D40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8263" y="5030694"/>
                <a:ext cx="2936766" cy="9178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BA4EC39-BF9C-46FC-99CA-657ED9524065}"/>
                  </a:ext>
                </a:extLst>
              </p:cNvPr>
              <p:cNvSpPr/>
              <p:nvPr/>
            </p:nvSpPr>
            <p:spPr>
              <a:xfrm>
                <a:off x="4211270" y="7337225"/>
                <a:ext cx="12156726" cy="864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vi-VN" sz="4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vi-VN" sz="4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vi-VN" sz="4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vi-VN" sz="46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4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sSub>
                          <m:sSubPr>
                            <m:ctrlPr>
                              <a:rPr lang="en-US" sz="4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vi-VN" sz="4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vi-VN" sz="4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vi-VN" sz="4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r>
                  <a:rPr lang="vi-VN" sz="46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vi-VN" sz="4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vi-VN" sz="4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vi-VN" sz="4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vi-VN" sz="46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vi-VN" sz="4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vi-VN" sz="4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vi-VN" sz="4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vi-VN" sz="4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vi-VN" sz="4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vi-VN" sz="4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4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rad>
                  </m:oMath>
                </a14:m>
                <a:endParaRPr lang="en-US" sz="1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BA4EC39-BF9C-46FC-99CA-657ED95240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270" y="7337225"/>
                <a:ext cx="12156726" cy="864852"/>
              </a:xfrm>
              <a:prstGeom prst="rect">
                <a:avLst/>
              </a:prstGeom>
              <a:blipFill>
                <a:blip r:embed="rId9"/>
                <a:stretch>
                  <a:fillRect t="-11348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B5F205C-45C4-4106-BDD1-CC544603160F}"/>
                  </a:ext>
                </a:extLst>
              </p:cNvPr>
              <p:cNvSpPr/>
              <p:nvPr/>
            </p:nvSpPr>
            <p:spPr>
              <a:xfrm>
                <a:off x="641029" y="8202577"/>
                <a:ext cx="20196927" cy="882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15000"/>
                  </a:lnSpc>
                  <a:spcBef>
                    <a:spcPts val="300"/>
                  </a:spcBef>
                  <a:spcAft>
                    <a:spcPts val="1000"/>
                  </a:spcAft>
                  <a:buSzPts val="1100"/>
                  <a:buFont typeface="Symbol" panose="05050102010706020507" pitchFamily="18" charset="2"/>
                  <a:buChar char=""/>
                </a:pP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𝒛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𝒛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B5F205C-45C4-4106-BDD1-CC54460316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29" y="8202577"/>
                <a:ext cx="20196927" cy="882165"/>
              </a:xfrm>
              <a:prstGeom prst="rect">
                <a:avLst/>
              </a:prstGeom>
              <a:blipFill>
                <a:blip r:embed="rId10"/>
                <a:stretch>
                  <a:fillRect t="-3472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5A62369-8E8F-48B2-85D3-A552F1598551}"/>
                  </a:ext>
                </a:extLst>
              </p:cNvPr>
              <p:cNvSpPr/>
              <p:nvPr/>
            </p:nvSpPr>
            <p:spPr>
              <a:xfrm>
                <a:off x="1988165" y="9289041"/>
                <a:ext cx="18060097" cy="849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𝑵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𝒛</m:t>
                        </m:r>
                      </m:e>
                      <m:sub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𝑶𝑵</m:t>
                        </m:r>
                      </m:e>
                    </m:acc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𝒛</m:t>
                        </m:r>
                      </m:e>
                      <m:sub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5A62369-8E8F-48B2-85D3-A552F15985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165" y="9289041"/>
                <a:ext cx="18060097" cy="849720"/>
              </a:xfrm>
              <a:prstGeom prst="rect">
                <a:avLst/>
              </a:prstGeom>
              <a:blipFill>
                <a:blip r:embed="rId11"/>
                <a:stretch>
                  <a:fillRect t="-8633" b="-30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A1BEA39-A5CD-44A3-A967-3FFCED356BE6}"/>
                  </a:ext>
                </a:extLst>
              </p:cNvPr>
              <p:cNvSpPr/>
              <p:nvPr/>
            </p:nvSpPr>
            <p:spPr>
              <a:xfrm>
                <a:off x="1959514" y="10343060"/>
                <a:ext cx="19452686" cy="849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𝑷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𝒛</m:t>
                        </m:r>
                      </m:e>
                      <m:sub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𝑶𝑷</m:t>
                        </m:r>
                      </m:e>
                    </m:acc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𝒛</m:t>
                        </m:r>
                      </m:e>
                      <m:sub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A1BEA39-A5CD-44A3-A967-3FFCED356B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514" y="10343060"/>
                <a:ext cx="19452686" cy="849720"/>
              </a:xfrm>
              <a:prstGeom prst="rect">
                <a:avLst/>
              </a:prstGeom>
              <a:blipFill>
                <a:blip r:embed="rId12"/>
                <a:stretch>
                  <a:fillRect t="-8633" b="-30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FC3292B-56F4-4F3D-9CC0-50FDA4BEC8D4}"/>
                  </a:ext>
                </a:extLst>
              </p:cNvPr>
              <p:cNvSpPr/>
              <p:nvPr/>
            </p:nvSpPr>
            <p:spPr>
              <a:xfrm>
                <a:off x="1431202" y="11387623"/>
                <a:ext cx="21885997" cy="1604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𝑶𝑴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vi-VN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</m:t>
                    </m:r>
                    <m:r>
                      <a:rPr lang="vi-VN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𝑶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𝑹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=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𝑶𝑵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vi-VN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𝑵</m:t>
                    </m:r>
                    <m:r>
                      <a:rPr lang="vi-VN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𝑶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sub>
                        </m:sSub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=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𝑶𝑷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vi-VN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𝑷</m:t>
                    </m:r>
                    <m:r>
                      <a:rPr lang="vi-VN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𝑶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=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FC3292B-56F4-4F3D-9CC0-50FDA4BEC8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202" y="11387623"/>
                <a:ext cx="21885997" cy="1604863"/>
              </a:xfrm>
              <a:prstGeom prst="rect">
                <a:avLst/>
              </a:prstGeom>
              <a:blipFill>
                <a:blip r:embed="rId13"/>
                <a:stretch>
                  <a:fillRect l="-1142" t="-8745" b="-1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42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9" grpId="0"/>
      <p:bldP spid="13" grpId="0"/>
      <p:bldP spid="15" grpId="0"/>
      <p:bldP spid="17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334702" y="4094039"/>
            <a:ext cx="23556178" cy="1234536"/>
            <a:chOff x="425801" y="4978171"/>
            <a:chExt cx="23556178" cy="1234536"/>
          </a:xfrm>
        </p:grpSpPr>
        <p:grpSp>
          <p:nvGrpSpPr>
            <p:cNvPr id="94" name="Group 93"/>
            <p:cNvGrpSpPr/>
            <p:nvPr/>
          </p:nvGrpSpPr>
          <p:grpSpPr>
            <a:xfrm>
              <a:off x="425801" y="4978171"/>
              <a:ext cx="23556178" cy="1234536"/>
              <a:chOff x="241306" y="2243792"/>
              <a:chExt cx="11778089" cy="617268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46BD65E-20C7-4003-B03B-FD5722A28954}"/>
                </a:ext>
              </a:extLst>
            </p:cNvPr>
            <p:cNvSpPr/>
            <p:nvPr/>
          </p:nvSpPr>
          <p:spPr>
            <a:xfrm>
              <a:off x="1774783" y="5128167"/>
              <a:ext cx="18473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3654" y="1500903"/>
            <a:ext cx="24090260" cy="2366340"/>
            <a:chOff x="923003" y="3917552"/>
            <a:chExt cx="24090260" cy="2101232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056327"/>
              <a:ext cx="23741053" cy="196245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48" cy="832104"/>
                <a:chOff x="2028795" y="4418277"/>
                <a:chExt cx="3609748" cy="832104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061079" cy="633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PT 49.8.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324850" y="421542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49: SỐ PHỨC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C15821C-A20F-4646-B88F-1C29B68D8C6B}"/>
                  </a:ext>
                </a:extLst>
              </p:cNvPr>
              <p:cNvSpPr/>
              <p:nvPr/>
            </p:nvSpPr>
            <p:spPr>
              <a:xfrm>
                <a:off x="1783472" y="4342404"/>
                <a:ext cx="110318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C15821C-A20F-4646-B88F-1C29B68D8C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472" y="4342404"/>
                <a:ext cx="1103187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1FA2EFF-34F3-4180-B027-886C9FCDA03A}"/>
                  </a:ext>
                </a:extLst>
              </p:cNvPr>
              <p:cNvSpPr/>
              <p:nvPr/>
            </p:nvSpPr>
            <p:spPr>
              <a:xfrm>
                <a:off x="7993067" y="4277981"/>
                <a:ext cx="3347134" cy="917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𝟑𝟖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1FA2EFF-34F3-4180-B027-886C9FCDA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067" y="4277981"/>
                <a:ext cx="3347134" cy="9178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2ED9FAF-9C3E-41EA-A38D-BD951FE6B894}"/>
                  </a:ext>
                </a:extLst>
              </p:cNvPr>
              <p:cNvSpPr/>
              <p:nvPr/>
            </p:nvSpPr>
            <p:spPr>
              <a:xfrm>
                <a:off x="13746482" y="4251487"/>
                <a:ext cx="3319883" cy="917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2ED9FAF-9C3E-41EA-A38D-BD951FE6B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6482" y="4251487"/>
                <a:ext cx="3319883" cy="9178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596032C-3B3D-4652-96BA-3884250D4090}"/>
                  </a:ext>
                </a:extLst>
              </p:cNvPr>
              <p:cNvSpPr/>
              <p:nvPr/>
            </p:nvSpPr>
            <p:spPr>
              <a:xfrm>
                <a:off x="19745572" y="4251487"/>
                <a:ext cx="3347134" cy="917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596032C-3B3D-4652-96BA-3884250D40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5572" y="4251487"/>
                <a:ext cx="3347134" cy="9178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">
            <a:extLst>
              <a:ext uri="{FF2B5EF4-FFF2-40B4-BE49-F238E27FC236}">
                <a16:creationId xmlns:a16="http://schemas.microsoft.com/office/drawing/2014/main" id="{B6E05E51-47EA-496D-A45B-E1C5C5414310}"/>
              </a:ext>
            </a:extLst>
          </p:cNvPr>
          <p:cNvGrpSpPr/>
          <p:nvPr/>
        </p:nvGrpSpPr>
        <p:grpSpPr>
          <a:xfrm>
            <a:off x="0" y="5353309"/>
            <a:ext cx="24153914" cy="7372091"/>
            <a:chOff x="48567" y="4381500"/>
            <a:chExt cx="24153914" cy="7223162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3" name="Rounded Rectangle 52">
              <a:extLst>
                <a:ext uri="{FF2B5EF4-FFF2-40B4-BE49-F238E27FC236}">
                  <a16:creationId xmlns:a16="http://schemas.microsoft.com/office/drawing/2014/main" id="{853AE559-1947-4EEE-B095-CBD0BA65F165}"/>
                </a:ext>
              </a:extLst>
            </p:cNvPr>
            <p:cNvSpPr/>
            <p:nvPr/>
          </p:nvSpPr>
          <p:spPr>
            <a:xfrm>
              <a:off x="353961" y="4991102"/>
              <a:ext cx="23848520" cy="661356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5">
              <a:extLst>
                <a:ext uri="{FF2B5EF4-FFF2-40B4-BE49-F238E27FC236}">
                  <a16:creationId xmlns:a16="http://schemas.microsoft.com/office/drawing/2014/main" id="{136E9E8A-1AF8-4B4D-B6B4-23D2CAD17415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B1507B68-96BC-4E42-BACC-9D5A112E7B9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TextBox 7">
                <a:extLst>
                  <a:ext uri="{FF2B5EF4-FFF2-40B4-BE49-F238E27FC236}">
                    <a16:creationId xmlns:a16="http://schemas.microsoft.com/office/drawing/2014/main" id="{CD3007C1-4859-49E4-B5F8-059BBAC2977C}"/>
                  </a:ext>
                </a:extLst>
              </p:cNvPr>
              <p:cNvSpPr txBox="1"/>
              <p:nvPr/>
            </p:nvSpPr>
            <p:spPr>
              <a:xfrm>
                <a:off x="1406052" y="4887294"/>
                <a:ext cx="2872840" cy="579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7" name="Picture 8">
                <a:extLst>
                  <a:ext uri="{FF2B5EF4-FFF2-40B4-BE49-F238E27FC236}">
                    <a16:creationId xmlns:a16="http://schemas.microsoft.com/office/drawing/2014/main" id="{064FAF82-860C-465B-AA35-44B41411C3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F9E2412-905B-432A-95E5-453E59551AB9}"/>
                  </a:ext>
                </a:extLst>
              </p:cNvPr>
              <p:cNvSpPr/>
              <p:nvPr/>
            </p:nvSpPr>
            <p:spPr>
              <a:xfrm>
                <a:off x="1302554" y="2123284"/>
                <a:ext cx="20190895" cy="1586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Cho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𝒛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thõa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𝒛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𝟏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𝒊</m:t>
                        </m:r>
                      </m:e>
                    </m:d>
                    <m:r>
                      <a:rPr lang="fr-FR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𝟐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𝑷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𝒛</m:t>
                            </m:r>
                            <m:r>
                              <a:rPr lang="fr-FR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fr-FR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  <m:r>
                              <a:rPr lang="fr-FR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fr-FR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𝒊</m:t>
                            </m:r>
                          </m:e>
                        </m:d>
                      </m:e>
                      <m:sup>
                        <m:r>
                          <a:rPr lang="fr-FR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fr-FR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𝒛</m:t>
                            </m:r>
                            <m:r>
                              <a:rPr lang="fr-FR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fr-FR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  <m:r>
                              <a:rPr lang="fr-FR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fr-FR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𝟑</m:t>
                            </m:r>
                            <m:r>
                              <a:rPr lang="fr-FR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𝒊</m:t>
                            </m:r>
                          </m:e>
                        </m:d>
                      </m:e>
                      <m:sup>
                        <m:r>
                          <a:rPr lang="fr-FR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F9E2412-905B-432A-95E5-453E59551A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554" y="2123284"/>
                <a:ext cx="20190895" cy="1586396"/>
              </a:xfrm>
              <a:prstGeom prst="rect">
                <a:avLst/>
              </a:prstGeom>
              <a:blipFill>
                <a:blip r:embed="rId8"/>
                <a:stretch>
                  <a:fillRect l="-1389" t="-9195" b="-18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1882106-7699-4C19-9A63-72F87889FE52}"/>
                  </a:ext>
                </a:extLst>
              </p:cNvPr>
              <p:cNvSpPr/>
              <p:nvPr/>
            </p:nvSpPr>
            <p:spPr>
              <a:xfrm>
                <a:off x="1151733" y="6707273"/>
                <a:ext cx="22739147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;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𝒛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𝑰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;−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;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;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𝟏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𝒊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𝟐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𝒊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𝟐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𝟑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𝒊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1882106-7699-4C19-9A63-72F87889FE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733" y="6707273"/>
                <a:ext cx="22739147" cy="1569660"/>
              </a:xfrm>
              <a:prstGeom prst="rect">
                <a:avLst/>
              </a:prstGeom>
              <a:blipFill>
                <a:blip r:embed="rId9"/>
                <a:stretch>
                  <a:fillRect l="-1233" t="-9302" b="-18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55BFD36-57D0-474B-9267-5E5A5E950321}"/>
                  </a:ext>
                </a:extLst>
              </p:cNvPr>
              <p:cNvSpPr/>
              <p:nvPr/>
            </p:nvSpPr>
            <p:spPr>
              <a:xfrm>
                <a:off x="601833" y="8276933"/>
                <a:ext cx="22999283" cy="1730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𝑴𝑰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𝟐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𝑴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tâm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𝑰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;−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𝑹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𝟐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𝑷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𝑴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𝑨</m:t>
                        </m:r>
                      </m:e>
                      <m:sup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𝑴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𝑩</m:t>
                        </m:r>
                      </m:e>
                      <m:sup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55BFD36-57D0-474B-9267-5E5A5E9503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33" y="8276933"/>
                <a:ext cx="22999283" cy="1730089"/>
              </a:xfrm>
              <a:prstGeom prst="rect">
                <a:avLst/>
              </a:prstGeom>
              <a:blipFill>
                <a:blip r:embed="rId10"/>
                <a:stretch>
                  <a:fillRect t="-6338" b="-17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9EBAB57-6CD0-462E-A490-D16E1F15DE2D}"/>
                  </a:ext>
                </a:extLst>
              </p:cNvPr>
              <p:cNvSpPr/>
              <p:nvPr/>
            </p:nvSpPr>
            <p:spPr>
              <a:xfrm>
                <a:off x="1192724" y="9846593"/>
                <a:ext cx="23266585" cy="1266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𝑷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𝟐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𝑴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𝑬</m:t>
                        </m:r>
                      </m:e>
                      <m:sup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𝑬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𝑨</m:t>
                        </m:r>
                      </m:e>
                      <m:sup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𝑬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𝑩</m:t>
                        </m:r>
                      </m:e>
                      <m:sup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𝟐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𝑴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𝑬</m:t>
                        </m:r>
                      </m:e>
                      <m:sup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fr-FR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fr-FR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𝑬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𝟎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;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𝑨𝑩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9EBAB57-6CD0-462E-A490-D16E1F15DE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724" y="9846593"/>
                <a:ext cx="23266585" cy="1266116"/>
              </a:xfrm>
              <a:prstGeom prst="rect">
                <a:avLst/>
              </a:prstGeom>
              <a:blipFill>
                <a:blip r:embed="rId11"/>
                <a:stretch>
                  <a:fillRect l="-1205" r="-26" b="-10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8F30B39-F26B-4DE1-8B2D-A6588BD4B216}"/>
                  </a:ext>
                </a:extLst>
              </p:cNvPr>
              <p:cNvSpPr/>
              <p:nvPr/>
            </p:nvSpPr>
            <p:spPr>
              <a:xfrm>
                <a:off x="1140010" y="11184579"/>
                <a:ext cx="2114743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𝑷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𝑴𝑬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8F30B39-F26B-4DE1-8B2D-A6588BD4B2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010" y="11184579"/>
                <a:ext cx="21147437" cy="830997"/>
              </a:xfrm>
              <a:prstGeom prst="rect">
                <a:avLst/>
              </a:prstGeom>
              <a:blipFill>
                <a:blip r:embed="rId12"/>
                <a:stretch>
                  <a:fillRect l="-1297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68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240568" y="4714042"/>
            <a:ext cx="23556178" cy="1234536"/>
            <a:chOff x="425801" y="4978171"/>
            <a:chExt cx="23556178" cy="1234536"/>
          </a:xfrm>
        </p:grpSpPr>
        <p:grpSp>
          <p:nvGrpSpPr>
            <p:cNvPr id="94" name="Group 93"/>
            <p:cNvGrpSpPr/>
            <p:nvPr/>
          </p:nvGrpSpPr>
          <p:grpSpPr>
            <a:xfrm>
              <a:off x="425801" y="4978171"/>
              <a:ext cx="23556178" cy="1234536"/>
              <a:chOff x="241306" y="2243792"/>
              <a:chExt cx="11778089" cy="617268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46BD65E-20C7-4003-B03B-FD5722A28954}"/>
                </a:ext>
              </a:extLst>
            </p:cNvPr>
            <p:cNvSpPr/>
            <p:nvPr/>
          </p:nvSpPr>
          <p:spPr>
            <a:xfrm>
              <a:off x="1774783" y="5128167"/>
              <a:ext cx="18473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2" name="Oval 91"/>
          <p:cNvSpPr/>
          <p:nvPr/>
        </p:nvSpPr>
        <p:spPr>
          <a:xfrm>
            <a:off x="6196369" y="4788838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232596" y="2047611"/>
            <a:ext cx="24090260" cy="2324104"/>
            <a:chOff x="923003" y="3917552"/>
            <a:chExt cx="24090260" cy="2017385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056327"/>
              <a:ext cx="23741053" cy="187861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48" cy="832104"/>
                <a:chOff x="2028795" y="4418277"/>
                <a:chExt cx="3609748" cy="832104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061079" cy="633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PT 49.8.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324850" y="421542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49: SỐ PHỨC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C15821C-A20F-4646-B88F-1C29B68D8C6B}"/>
                  </a:ext>
                </a:extLst>
              </p:cNvPr>
              <p:cNvSpPr/>
              <p:nvPr/>
            </p:nvSpPr>
            <p:spPr>
              <a:xfrm>
                <a:off x="1689338" y="4962407"/>
                <a:ext cx="106150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C15821C-A20F-4646-B88F-1C29B68D8C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338" y="4962407"/>
                <a:ext cx="1061509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1FA2EFF-34F3-4180-B027-886C9FCDA03A}"/>
                  </a:ext>
                </a:extLst>
              </p:cNvPr>
              <p:cNvSpPr/>
              <p:nvPr/>
            </p:nvSpPr>
            <p:spPr>
              <a:xfrm>
                <a:off x="7898933" y="4897984"/>
                <a:ext cx="3305457" cy="917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𝟑𝟖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1FA2EFF-34F3-4180-B027-886C9FCDA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8933" y="4897984"/>
                <a:ext cx="3305457" cy="9178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2ED9FAF-9C3E-41EA-A38D-BD951FE6B894}"/>
                  </a:ext>
                </a:extLst>
              </p:cNvPr>
              <p:cNvSpPr/>
              <p:nvPr/>
            </p:nvSpPr>
            <p:spPr>
              <a:xfrm>
                <a:off x="13652348" y="4871490"/>
                <a:ext cx="3278205" cy="917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2ED9FAF-9C3E-41EA-A38D-BD951FE6B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2348" y="4871490"/>
                <a:ext cx="3278205" cy="9178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596032C-3B3D-4652-96BA-3884250D4090}"/>
                  </a:ext>
                </a:extLst>
              </p:cNvPr>
              <p:cNvSpPr/>
              <p:nvPr/>
            </p:nvSpPr>
            <p:spPr>
              <a:xfrm>
                <a:off x="19651438" y="4871490"/>
                <a:ext cx="3305457" cy="917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596032C-3B3D-4652-96BA-3884250D40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1438" y="4871490"/>
                <a:ext cx="3305457" cy="9178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">
            <a:extLst>
              <a:ext uri="{FF2B5EF4-FFF2-40B4-BE49-F238E27FC236}">
                <a16:creationId xmlns:a16="http://schemas.microsoft.com/office/drawing/2014/main" id="{B6E05E51-47EA-496D-A45B-E1C5C5414310}"/>
              </a:ext>
            </a:extLst>
          </p:cNvPr>
          <p:cNvGrpSpPr/>
          <p:nvPr/>
        </p:nvGrpSpPr>
        <p:grpSpPr>
          <a:xfrm>
            <a:off x="206430" y="6428810"/>
            <a:ext cx="24153914" cy="4468173"/>
            <a:chOff x="48567" y="4381500"/>
            <a:chExt cx="24153914" cy="402741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3" name="Rounded Rectangle 52">
              <a:extLst>
                <a:ext uri="{FF2B5EF4-FFF2-40B4-BE49-F238E27FC236}">
                  <a16:creationId xmlns:a16="http://schemas.microsoft.com/office/drawing/2014/main" id="{853AE559-1947-4EEE-B095-CBD0BA65F165}"/>
                </a:ext>
              </a:extLst>
            </p:cNvPr>
            <p:cNvSpPr/>
            <p:nvPr/>
          </p:nvSpPr>
          <p:spPr>
            <a:xfrm>
              <a:off x="353961" y="4991102"/>
              <a:ext cx="23848520" cy="3417808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5">
              <a:extLst>
                <a:ext uri="{FF2B5EF4-FFF2-40B4-BE49-F238E27FC236}">
                  <a16:creationId xmlns:a16="http://schemas.microsoft.com/office/drawing/2014/main" id="{136E9E8A-1AF8-4B4D-B6B4-23D2CAD17415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B1507B68-96BC-4E42-BACC-9D5A112E7B9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TextBox 7">
                <a:extLst>
                  <a:ext uri="{FF2B5EF4-FFF2-40B4-BE49-F238E27FC236}">
                    <a16:creationId xmlns:a16="http://schemas.microsoft.com/office/drawing/2014/main" id="{CD3007C1-4859-49E4-B5F8-059BBAC2977C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558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7" name="Picture 8">
                <a:extLst>
                  <a:ext uri="{FF2B5EF4-FFF2-40B4-BE49-F238E27FC236}">
                    <a16:creationId xmlns:a16="http://schemas.microsoft.com/office/drawing/2014/main" id="{064FAF82-860C-465B-AA35-44B41411C3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F9E2412-905B-432A-95E5-453E59551AB9}"/>
                  </a:ext>
                </a:extLst>
              </p:cNvPr>
              <p:cNvSpPr/>
              <p:nvPr/>
            </p:nvSpPr>
            <p:spPr>
              <a:xfrm>
                <a:off x="2002418" y="2596533"/>
                <a:ext cx="20190895" cy="1773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5400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                Cho </a:t>
                </a:r>
                <a:r>
                  <a:rPr lang="fr-FR" sz="5400" b="1" dirty="0" err="1">
                    <a:latin typeface="Calibri" panose="020F050202020403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fr-FR" sz="5400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5400" b="1" dirty="0" err="1">
                    <a:latin typeface="Calibri" panose="020F0502020204030204" pitchFamily="34" charset="0"/>
                    <a:ea typeface="Times New Roman" panose="02020603050405020304" pitchFamily="18" charset="0"/>
                  </a:rPr>
                  <a:t>phức</a:t>
                </a:r>
                <a:r>
                  <a:rPr lang="fr-FR" sz="5400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5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𝒛</m:t>
                    </m:r>
                  </m:oMath>
                </a14:m>
                <a:r>
                  <a:rPr lang="fr-FR" sz="5400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5400" b="1" dirty="0" err="1">
                    <a:latin typeface="Calibri" panose="020F0502020204030204" pitchFamily="34" charset="0"/>
                    <a:ea typeface="Times New Roman" panose="02020603050405020304" pitchFamily="18" charset="0"/>
                  </a:rPr>
                  <a:t>thõa</a:t>
                </a:r>
                <a:r>
                  <a:rPr lang="fr-FR" sz="5400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5400" b="1" dirty="0" err="1">
                    <a:latin typeface="Calibri" panose="020F0502020204030204" pitchFamily="34" charset="0"/>
                    <a:ea typeface="Times New Roman" panose="02020603050405020304" pitchFamily="18" charset="0"/>
                  </a:rPr>
                  <a:t>mãn</a:t>
                </a:r>
                <a:r>
                  <a:rPr lang="fr-FR" sz="5400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5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𝒛</m:t>
                        </m:r>
                        <m:r>
                          <a:rPr lang="fr-FR" sz="5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fr-FR" sz="5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𝟏</m:t>
                        </m:r>
                        <m:r>
                          <a:rPr lang="fr-FR" sz="5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fr-FR" sz="5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𝒊</m:t>
                        </m:r>
                      </m:e>
                    </m:d>
                    <m:r>
                      <a:rPr lang="fr-FR" sz="5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fr-FR" sz="5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𝟐</m:t>
                    </m:r>
                  </m:oMath>
                </a14:m>
                <a:r>
                  <a:rPr lang="fr-FR" sz="5400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fr-FR" sz="5400" b="1" dirty="0" err="1">
                    <a:latin typeface="Calibri" panose="020F0502020204030204" pitchFamily="34" charset="0"/>
                    <a:ea typeface="Times New Roman" panose="02020603050405020304" pitchFamily="18" charset="0"/>
                  </a:rPr>
                  <a:t>Tìm</a:t>
                </a:r>
                <a:r>
                  <a:rPr lang="fr-FR" sz="5400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5400" b="1" dirty="0" err="1">
                    <a:latin typeface="Calibri" panose="020F0502020204030204" pitchFamily="34" charset="0"/>
                    <a:ea typeface="Times New Roman" panose="02020603050405020304" pitchFamily="18" charset="0"/>
                  </a:rPr>
                  <a:t>giá</a:t>
                </a:r>
                <a:r>
                  <a:rPr lang="fr-FR" sz="5400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5400" b="1" dirty="0" err="1">
                    <a:latin typeface="Calibri" panose="020F0502020204030204" pitchFamily="34" charset="0"/>
                    <a:ea typeface="Times New Roman" panose="02020603050405020304" pitchFamily="18" charset="0"/>
                  </a:rPr>
                  <a:t>trị</a:t>
                </a:r>
                <a:r>
                  <a:rPr lang="fr-FR" sz="5400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5400" b="1" dirty="0" err="1">
                    <a:latin typeface="Calibri" panose="020F0502020204030204" pitchFamily="34" charset="0"/>
                    <a:ea typeface="Times New Roman" panose="02020603050405020304" pitchFamily="18" charset="0"/>
                  </a:rPr>
                  <a:t>lớn</a:t>
                </a:r>
                <a:r>
                  <a:rPr lang="fr-FR" sz="5400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5400" b="1" dirty="0" err="1">
                    <a:latin typeface="Calibri" panose="020F0502020204030204" pitchFamily="34" charset="0"/>
                    <a:ea typeface="Times New Roman" panose="02020603050405020304" pitchFamily="18" charset="0"/>
                  </a:rPr>
                  <a:t>nhất</a:t>
                </a:r>
                <a:r>
                  <a:rPr lang="fr-FR" sz="5400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5400" b="1" dirty="0" err="1">
                    <a:latin typeface="Calibri" panose="020F050202020403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fr-FR" sz="5400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5400" b="1" dirty="0" err="1">
                    <a:latin typeface="Calibri" panose="020F0502020204030204" pitchFamily="34" charset="0"/>
                    <a:ea typeface="Times New Roman" panose="02020603050405020304" pitchFamily="18" charset="0"/>
                  </a:rPr>
                  <a:t>biểu</a:t>
                </a:r>
                <a:r>
                  <a:rPr lang="fr-FR" sz="5400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5400" b="1" dirty="0" err="1">
                    <a:latin typeface="Calibri" panose="020F0502020204030204" pitchFamily="34" charset="0"/>
                    <a:ea typeface="Times New Roman" panose="02020603050405020304" pitchFamily="18" charset="0"/>
                  </a:rPr>
                  <a:t>thức</a:t>
                </a:r>
                <a:r>
                  <a:rPr lang="fr-FR" sz="5400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5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𝑷</m:t>
                    </m:r>
                    <m:r>
                      <a:rPr lang="fr-FR" sz="5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𝒛</m:t>
                            </m:r>
                            <m:r>
                              <a:rPr lang="fr-FR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fr-FR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  <m:r>
                              <a:rPr lang="fr-FR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fr-FR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𝒊</m:t>
                            </m:r>
                          </m:e>
                        </m:d>
                      </m:e>
                      <m:sup>
                        <m:r>
                          <a:rPr lang="fr-FR" sz="5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fr-FR" sz="5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𝒛</m:t>
                            </m:r>
                            <m:r>
                              <a:rPr lang="fr-FR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fr-FR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  <m:r>
                              <a:rPr lang="fr-FR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fr-FR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𝟑</m:t>
                            </m:r>
                            <m:r>
                              <a:rPr lang="fr-FR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𝒊</m:t>
                            </m:r>
                          </m:e>
                        </m:d>
                      </m:e>
                      <m:sup>
                        <m:r>
                          <a:rPr lang="fr-FR" sz="5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5400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.</a:t>
                </a:r>
                <a:endParaRPr lang="en-US" sz="5400" b="1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F9E2412-905B-432A-95E5-453E59551A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418" y="2596533"/>
                <a:ext cx="20190895" cy="1773049"/>
              </a:xfrm>
              <a:prstGeom prst="rect">
                <a:avLst/>
              </a:prstGeom>
              <a:blipFill>
                <a:blip r:embed="rId8"/>
                <a:stretch>
                  <a:fillRect l="-1600" t="-9278" r="-1147" b="-20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C873DF8-36DF-4743-ACF5-D0BEDEE63C91}"/>
                  </a:ext>
                </a:extLst>
              </p:cNvPr>
              <p:cNvSpPr/>
              <p:nvPr/>
            </p:nvSpPr>
            <p:spPr>
              <a:xfrm>
                <a:off x="1142389" y="7644010"/>
                <a:ext cx="21145058" cy="946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𝑰𝑬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𝟗</m:t>
                        </m:r>
                      </m:e>
                    </m:rad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𝟏𝟎</m:t>
                        </m:r>
                      </m:e>
                    </m:rad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&gt;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𝑹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𝑴𝑬</m:t>
                            </m:r>
                          </m:e>
                        </m:d>
                      </m:e>
                      <m:sub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𝒎𝒂𝒙</m:t>
                        </m:r>
                      </m:sub>
                    </m:sSub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𝑰𝑬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𝑹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𝟐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𝟏𝟎</m:t>
                        </m:r>
                      </m:e>
                    </m:rad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11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C873DF8-36DF-4743-ACF5-D0BEDEE63C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389" y="7644010"/>
                <a:ext cx="21145058" cy="946798"/>
              </a:xfrm>
              <a:prstGeom prst="rect">
                <a:avLst/>
              </a:prstGeom>
              <a:blipFill>
                <a:blip r:embed="rId9"/>
                <a:stretch>
                  <a:fillRect t="-5806" b="-30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2D908B6-E9D1-45F3-BFF1-C8D09F67FFB1}"/>
                  </a:ext>
                </a:extLst>
              </p:cNvPr>
              <p:cNvSpPr/>
              <p:nvPr/>
            </p:nvSpPr>
            <p:spPr>
              <a:xfrm>
                <a:off x="1058947" y="8938983"/>
                <a:ext cx="21387374" cy="1398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𝑷</m:t>
                        </m:r>
                      </m:e>
                      <m:sub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𝒎𝒂𝒙</m:t>
                        </m:r>
                      </m:sub>
                    </m:sSub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𝟐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  <m:r>
                              <a:rPr lang="fr-FR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𝟏𝟎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fr-FR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fr-FR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den>
                    </m:f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𝟐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  <m:r>
                              <a:rPr lang="fr-FR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𝟏𝟎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𝟏𝟎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𝟑𝟖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𝟖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𝟏𝟎</m:t>
                        </m:r>
                      </m:e>
                    </m:rad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11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2D908B6-E9D1-45F3-BFF1-C8D09F67FF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947" y="8938983"/>
                <a:ext cx="21387374" cy="1398203"/>
              </a:xfrm>
              <a:prstGeom prst="rect">
                <a:avLst/>
              </a:prstGeom>
              <a:blipFill>
                <a:blip r:embed="rId10"/>
                <a:stretch>
                  <a:fillRect b="-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139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425801" y="4858131"/>
            <a:ext cx="23556178" cy="2015205"/>
            <a:chOff x="425801" y="4978171"/>
            <a:chExt cx="23556178" cy="1234536"/>
          </a:xfrm>
        </p:grpSpPr>
        <p:grpSp>
          <p:nvGrpSpPr>
            <p:cNvPr id="94" name="Group 93"/>
            <p:cNvGrpSpPr/>
            <p:nvPr/>
          </p:nvGrpSpPr>
          <p:grpSpPr>
            <a:xfrm>
              <a:off x="425801" y="4978171"/>
              <a:ext cx="23556178" cy="1234536"/>
              <a:chOff x="241306" y="2243792"/>
              <a:chExt cx="11778089" cy="617268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46BD65E-20C7-4003-B03B-FD5722A28954}"/>
                </a:ext>
              </a:extLst>
            </p:cNvPr>
            <p:cNvSpPr/>
            <p:nvPr/>
          </p:nvSpPr>
          <p:spPr>
            <a:xfrm>
              <a:off x="1774783" y="5128167"/>
              <a:ext cx="184731" cy="5090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3654" y="1860878"/>
            <a:ext cx="24090260" cy="3135808"/>
            <a:chOff x="923003" y="3917552"/>
            <a:chExt cx="24090260" cy="28711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48" cy="832104"/>
                <a:chOff x="2028795" y="4418277"/>
                <a:chExt cx="3609748" cy="832104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061079" cy="633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PT 49.9.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324850" y="421542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49: SỐ PHỨC</a:t>
            </a:r>
          </a:p>
        </p:txBody>
      </p:sp>
      <p:grpSp>
        <p:nvGrpSpPr>
          <p:cNvPr id="32" name="Group 3">
            <a:extLst>
              <a:ext uri="{FF2B5EF4-FFF2-40B4-BE49-F238E27FC236}">
                <a16:creationId xmlns:a16="http://schemas.microsoft.com/office/drawing/2014/main" id="{B6E05E51-47EA-496D-A45B-E1C5C5414310}"/>
              </a:ext>
            </a:extLst>
          </p:cNvPr>
          <p:cNvGrpSpPr/>
          <p:nvPr/>
        </p:nvGrpSpPr>
        <p:grpSpPr>
          <a:xfrm>
            <a:off x="87974" y="6997664"/>
            <a:ext cx="24153914" cy="6296793"/>
            <a:chOff x="48567" y="4381500"/>
            <a:chExt cx="24153914" cy="532968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3" name="Rounded Rectangle 52">
              <a:extLst>
                <a:ext uri="{FF2B5EF4-FFF2-40B4-BE49-F238E27FC236}">
                  <a16:creationId xmlns:a16="http://schemas.microsoft.com/office/drawing/2014/main" id="{853AE559-1947-4EEE-B095-CBD0BA65F165}"/>
                </a:ext>
              </a:extLst>
            </p:cNvPr>
            <p:cNvSpPr/>
            <p:nvPr/>
          </p:nvSpPr>
          <p:spPr>
            <a:xfrm>
              <a:off x="353961" y="4991101"/>
              <a:ext cx="23848520" cy="4720087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34" name="Group 5">
              <a:extLst>
                <a:ext uri="{FF2B5EF4-FFF2-40B4-BE49-F238E27FC236}">
                  <a16:creationId xmlns:a16="http://schemas.microsoft.com/office/drawing/2014/main" id="{136E9E8A-1AF8-4B4D-B6B4-23D2CAD17415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B1507B68-96BC-4E42-BACC-9D5A112E7B9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7">
                <a:extLst>
                  <a:ext uri="{FF2B5EF4-FFF2-40B4-BE49-F238E27FC236}">
                    <a16:creationId xmlns:a16="http://schemas.microsoft.com/office/drawing/2014/main" id="{CD3007C1-4859-49E4-B5F8-059BBAC2977C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7" name="Picture 8">
                <a:extLst>
                  <a:ext uri="{FF2B5EF4-FFF2-40B4-BE49-F238E27FC236}">
                    <a16:creationId xmlns:a16="http://schemas.microsoft.com/office/drawing/2014/main" id="{064FAF82-860C-465B-AA35-44B41411C3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806229D-D522-4C4B-B6BA-2B6DBDCBFBFA}"/>
                  </a:ext>
                </a:extLst>
              </p:cNvPr>
              <p:cNvSpPr/>
              <p:nvPr/>
            </p:nvSpPr>
            <p:spPr>
              <a:xfrm>
                <a:off x="547766" y="2552568"/>
                <a:ext cx="22437263" cy="2027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                    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Cho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các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phức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𝒛</m:t>
                    </m:r>
                  </m:oMath>
                </a14:m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và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𝒘</m:t>
                    </m:r>
                  </m:oMath>
                </a14:m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thỏa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mãn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𝟑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𝒊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54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𝒛</m:t>
                        </m:r>
                      </m:e>
                    </m:d>
                    <m:r>
                      <a:rPr lang="vi-VN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𝒛</m:t>
                        </m:r>
                      </m:num>
                      <m:den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𝒘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</m:t>
                        </m:r>
                      </m:den>
                    </m:f>
                    <m:r>
                      <a:rPr lang="vi-VN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vi-VN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𝟏</m:t>
                    </m:r>
                    <m:r>
                      <a:rPr lang="vi-VN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vi-VN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𝒊</m:t>
                    </m:r>
                  </m:oMath>
                </a14:m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.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Tìm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giá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trị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lớn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nhất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𝑻</m:t>
                    </m:r>
                    <m:r>
                      <a:rPr lang="vi-VN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54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𝒘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𝒊</m:t>
                        </m:r>
                      </m:e>
                    </m:d>
                  </m:oMath>
                </a14:m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endParaRPr lang="en-US" sz="5400" b="1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806229D-D522-4C4B-B6BA-2B6DBDCBFB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66" y="2552568"/>
                <a:ext cx="22437263" cy="2027414"/>
              </a:xfrm>
              <a:prstGeom prst="rect">
                <a:avLst/>
              </a:prstGeom>
              <a:blipFill>
                <a:blip r:embed="rId4"/>
                <a:stretch>
                  <a:fillRect t="-3313" b="-17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7C05404-2FB7-4DE5-946C-1F9BE6CEB4E7}"/>
                  </a:ext>
                </a:extLst>
              </p:cNvPr>
              <p:cNvSpPr/>
              <p:nvPr/>
            </p:nvSpPr>
            <p:spPr>
              <a:xfrm>
                <a:off x="2454826" y="5061397"/>
                <a:ext cx="1002069" cy="1482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7C05404-2FB7-4DE5-946C-1F9BE6CEB4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826" y="5061397"/>
                <a:ext cx="1002069" cy="14822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01D2925-EF84-4686-84FB-6388FB90C1A0}"/>
                  </a:ext>
                </a:extLst>
              </p:cNvPr>
              <p:cNvSpPr/>
              <p:nvPr/>
            </p:nvSpPr>
            <p:spPr>
              <a:xfrm>
                <a:off x="8546535" y="5102978"/>
                <a:ext cx="1125983" cy="14271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nl-NL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54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01D2925-EF84-4686-84FB-6388FB90C1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6535" y="5102978"/>
                <a:ext cx="1125983" cy="14271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6410133-90C2-4837-81C0-0AC6E8E2564D}"/>
                  </a:ext>
                </a:extLst>
              </p:cNvPr>
              <p:cNvSpPr/>
              <p:nvPr/>
            </p:nvSpPr>
            <p:spPr>
              <a:xfrm>
                <a:off x="14616477" y="5459809"/>
                <a:ext cx="755335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5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6410133-90C2-4837-81C0-0AC6E8E256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6477" y="5459809"/>
                <a:ext cx="755335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5B0D12D-3B91-401D-8B33-B38A9F98375C}"/>
                  </a:ext>
                </a:extLst>
              </p:cNvPr>
              <p:cNvSpPr/>
              <p:nvPr/>
            </p:nvSpPr>
            <p:spPr>
              <a:xfrm>
                <a:off x="20033117" y="5102978"/>
                <a:ext cx="755335" cy="164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5B0D12D-3B91-401D-8B33-B38A9F9837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3117" y="5102978"/>
                <a:ext cx="755335" cy="16481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501B505-5BE7-40FC-9CE5-F9FCBFB816EA}"/>
                  </a:ext>
                </a:extLst>
              </p:cNvPr>
              <p:cNvSpPr/>
              <p:nvPr/>
            </p:nvSpPr>
            <p:spPr>
              <a:xfrm>
                <a:off x="1724661" y="7991745"/>
                <a:ext cx="19808314" cy="1075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𝟑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𝒊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𝒛</m:t>
                        </m:r>
                      </m:e>
                    </m:d>
                    <m:r>
                      <a:rPr lang="vi-VN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𝒛</m:t>
                        </m:r>
                      </m:num>
                      <m:den>
                        <m:r>
                          <a:rPr lang="vi-VN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𝒘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den>
                    </m:f>
                    <m:r>
                      <a:rPr lang="vi-VN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𝟏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𝒊</m:t>
                    </m:r>
                  </m:oMath>
                </a14:m>
                <a:r>
                  <a:rPr lang="vi-VN" sz="4800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8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⇔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𝒛</m:t>
                        </m:r>
                      </m:num>
                      <m:den>
                        <m:r>
                          <a:rPr lang="vi-VN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𝒘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den>
                    </m:f>
                    <m:r>
                      <a:rPr lang="vi-VN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𝟑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𝒛</m:t>
                        </m:r>
                      </m:e>
                    </m:d>
                    <m:r>
                      <a:rPr lang="vi-VN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𝟏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𝟏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𝒛</m:t>
                            </m:r>
                          </m:e>
                        </m:d>
                      </m:e>
                    </m:d>
                    <m:r>
                      <a:rPr lang="vi-VN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𝒊</m:t>
                    </m:r>
                  </m:oMath>
                </a14:m>
                <a:r>
                  <a:rPr lang="vi-VN" sz="4800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endParaRPr lang="en-US" b="1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501B505-5BE7-40FC-9CE5-F9FCBFB816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661" y="7991745"/>
                <a:ext cx="19808314" cy="107567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45DC6FE-3DFE-486D-B310-10991A972314}"/>
                  </a:ext>
                </a:extLst>
              </p:cNvPr>
              <p:cNvSpPr/>
              <p:nvPr/>
            </p:nvSpPr>
            <p:spPr>
              <a:xfrm>
                <a:off x="1509514" y="9191452"/>
                <a:ext cx="10655417" cy="1192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spcBef>
                    <a:spcPts val="3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vi-VN" sz="48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𝒛</m:t>
                            </m:r>
                          </m:num>
                          <m:den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𝒘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den>
                        </m:f>
                      </m:e>
                    </m:d>
                    <m:r>
                      <a:rPr lang="vi-VN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𝟑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48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𝒛</m:t>
                                    </m:r>
                                  </m:e>
                                </m:d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𝟏</m:t>
                                </m:r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−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48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𝒛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vi-VN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vi-VN" sz="4800" b="1" dirty="0"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endParaRPr lang="en-US" b="1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45DC6FE-3DFE-486D-B310-10991A9723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514" y="9191452"/>
                <a:ext cx="10655417" cy="119237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B197D92-C945-4A85-932E-66A3058757FD}"/>
                  </a:ext>
                </a:extLst>
              </p:cNvPr>
              <p:cNvSpPr/>
              <p:nvPr/>
            </p:nvSpPr>
            <p:spPr>
              <a:xfrm>
                <a:off x="1006891" y="10861612"/>
                <a:ext cx="23380147" cy="20640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vi-VN" sz="4800" b="1" dirty="0" err="1">
                    <a:ea typeface="Times New Roman" panose="02020603050405020304" pitchFamily="18" charset="0"/>
                    <a:cs typeface="Calibri" panose="020F0502020204030204" pitchFamily="34" charset="0"/>
                  </a:rPr>
                  <a:t>Đặt</a:t>
                </a:r>
                <a:r>
                  <a:rPr lang="vi-VN" sz="4800" b="1" dirty="0">
                    <a:ea typeface="Times New Roman" panose="02020603050405020304" pitchFamily="18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𝒕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vi-VN" sz="4800" b="1" dirty="0">
                    <a:ea typeface="Times New Roman" panose="02020603050405020304" pitchFamily="18" charset="0"/>
                    <a:cs typeface="Calibri" panose="020F0502020204030204" pitchFamily="34" charset="0"/>
                  </a:rPr>
                  <a:t> ; 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𝒕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&gt;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vi-VN" sz="4800" b="1" dirty="0">
                    <a:ea typeface="Times New Roman" panose="02020603050405020304" pitchFamily="18" charset="0"/>
                    <a:cs typeface="Calibri" panose="020F0502020204030204" pitchFamily="34" charset="0"/>
                  </a:rPr>
                  <a:t>  .</a:t>
                </a:r>
                <a:endParaRPr lang="en-US" b="1" dirty="0"/>
              </a:p>
              <a:p>
                <a:pPr marL="629920" algn="just"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vi-VN" sz="4800" b="1" dirty="0"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vi-VN" sz="4800" b="1" dirty="0" err="1">
                    <a:ea typeface="Times New Roman" panose="02020603050405020304" pitchFamily="18" charset="0"/>
                    <a:cs typeface="Calibri" panose="020F0502020204030204" pitchFamily="34" charset="0"/>
                  </a:rPr>
                  <a:t>trở</a:t>
                </a:r>
                <a:r>
                  <a:rPr lang="vi-VN" sz="4800" b="1" dirty="0"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vi-VN" sz="4800" b="1" dirty="0" err="1">
                    <a:ea typeface="Times New Roman" panose="02020603050405020304" pitchFamily="18" charset="0"/>
                    <a:cs typeface="Calibri" panose="020F0502020204030204" pitchFamily="34" charset="0"/>
                  </a:rPr>
                  <a:t>thành</a:t>
                </a:r>
                <a:r>
                  <a:rPr lang="vi-VN" sz="4800" b="1" dirty="0">
                    <a:ea typeface="Times New Roman" panose="02020603050405020304" pitchFamily="18" charset="0"/>
                    <a:cs typeface="Calibri" panose="020F0502020204030204" pitchFamily="34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𝒕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𝒘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e>
                        </m:d>
                      </m:den>
                    </m:f>
                    <m:r>
                      <a:rPr lang="vi-VN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𝟑</m:t>
                                </m:r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𝒕</m:t>
                                </m:r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𝟏</m:t>
                                </m:r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𝒕</m:t>
                                </m:r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vi-VN" sz="4800" b="1" dirty="0">
                    <a:ea typeface="Times New Roman" panose="02020603050405020304" pitchFamily="18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8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𝒘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e>
                    </m:d>
                    <m:r>
                      <a:rPr lang="vi-VN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𝒕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𝟏𝟎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𝟖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𝒕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e>
                        </m:rad>
                      </m:den>
                    </m:f>
                    <m:r>
                      <a:rPr lang="vi-VN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vi-VN" sz="4800" b="1" dirty="0"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endParaRPr lang="en-US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B197D92-C945-4A85-932E-66A3058757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891" y="10861612"/>
                <a:ext cx="23380147" cy="2064091"/>
              </a:xfrm>
              <a:prstGeom prst="rect">
                <a:avLst/>
              </a:prstGeom>
              <a:blipFill>
                <a:blip r:embed="rId11"/>
                <a:stretch>
                  <a:fillRect t="-7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876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  <p:bldP spid="1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425801" y="4858131"/>
            <a:ext cx="23556178" cy="2015205"/>
            <a:chOff x="425801" y="4978171"/>
            <a:chExt cx="23556178" cy="1234536"/>
          </a:xfrm>
        </p:grpSpPr>
        <p:grpSp>
          <p:nvGrpSpPr>
            <p:cNvPr id="94" name="Group 93"/>
            <p:cNvGrpSpPr/>
            <p:nvPr/>
          </p:nvGrpSpPr>
          <p:grpSpPr>
            <a:xfrm>
              <a:off x="425801" y="4978171"/>
              <a:ext cx="23556178" cy="1234536"/>
              <a:chOff x="241306" y="2243792"/>
              <a:chExt cx="11778089" cy="617268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46BD65E-20C7-4003-B03B-FD5722A28954}"/>
                </a:ext>
              </a:extLst>
            </p:cNvPr>
            <p:cNvSpPr/>
            <p:nvPr/>
          </p:nvSpPr>
          <p:spPr>
            <a:xfrm>
              <a:off x="1774783" y="5128167"/>
              <a:ext cx="184731" cy="5090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2" name="Oval 91"/>
          <p:cNvSpPr/>
          <p:nvPr/>
        </p:nvSpPr>
        <p:spPr>
          <a:xfrm>
            <a:off x="6451594" y="5395693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63654" y="1860878"/>
            <a:ext cx="24090260" cy="3135808"/>
            <a:chOff x="923003" y="3917552"/>
            <a:chExt cx="24090260" cy="28711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48" cy="832104"/>
                <a:chOff x="2028795" y="4418277"/>
                <a:chExt cx="3609748" cy="832104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061079" cy="633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PT 49.9.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324850" y="421542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49: SỐ PHỨC</a:t>
            </a:r>
          </a:p>
        </p:txBody>
      </p:sp>
      <p:grpSp>
        <p:nvGrpSpPr>
          <p:cNvPr id="32" name="Group 3">
            <a:extLst>
              <a:ext uri="{FF2B5EF4-FFF2-40B4-BE49-F238E27FC236}">
                <a16:creationId xmlns:a16="http://schemas.microsoft.com/office/drawing/2014/main" id="{B6E05E51-47EA-496D-A45B-E1C5C5414310}"/>
              </a:ext>
            </a:extLst>
          </p:cNvPr>
          <p:cNvGrpSpPr/>
          <p:nvPr/>
        </p:nvGrpSpPr>
        <p:grpSpPr>
          <a:xfrm>
            <a:off x="0" y="6944143"/>
            <a:ext cx="24153914" cy="6350315"/>
            <a:chOff x="48567" y="4381500"/>
            <a:chExt cx="24153914" cy="5374989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3" name="Rounded Rectangle 52">
              <a:extLst>
                <a:ext uri="{FF2B5EF4-FFF2-40B4-BE49-F238E27FC236}">
                  <a16:creationId xmlns:a16="http://schemas.microsoft.com/office/drawing/2014/main" id="{853AE559-1947-4EEE-B095-CBD0BA65F165}"/>
                </a:ext>
              </a:extLst>
            </p:cNvPr>
            <p:cNvSpPr/>
            <p:nvPr/>
          </p:nvSpPr>
          <p:spPr>
            <a:xfrm>
              <a:off x="353961" y="4991101"/>
              <a:ext cx="23848520" cy="4765388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5">
              <a:extLst>
                <a:ext uri="{FF2B5EF4-FFF2-40B4-BE49-F238E27FC236}">
                  <a16:creationId xmlns:a16="http://schemas.microsoft.com/office/drawing/2014/main" id="{136E9E8A-1AF8-4B4D-B6B4-23D2CAD17415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B1507B68-96BC-4E42-BACC-9D5A112E7B9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TextBox 7">
                <a:extLst>
                  <a:ext uri="{FF2B5EF4-FFF2-40B4-BE49-F238E27FC236}">
                    <a16:creationId xmlns:a16="http://schemas.microsoft.com/office/drawing/2014/main" id="{CD3007C1-4859-49E4-B5F8-059BBAC2977C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703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7" name="Picture 8">
                <a:extLst>
                  <a:ext uri="{FF2B5EF4-FFF2-40B4-BE49-F238E27FC236}">
                    <a16:creationId xmlns:a16="http://schemas.microsoft.com/office/drawing/2014/main" id="{064FAF82-860C-465B-AA35-44B41411C3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806229D-D522-4C4B-B6BA-2B6DBDCBFBFA}"/>
                  </a:ext>
                </a:extLst>
              </p:cNvPr>
              <p:cNvSpPr/>
              <p:nvPr/>
            </p:nvSpPr>
            <p:spPr>
              <a:xfrm>
                <a:off x="547766" y="2552568"/>
                <a:ext cx="22437263" cy="1812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𝒛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𝒘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𝟑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𝒊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𝒛</m:t>
                        </m:r>
                      </m:e>
                    </m:d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𝒛</m:t>
                        </m:r>
                      </m:num>
                      <m:den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𝒘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</m:t>
                        </m:r>
                      </m:den>
                    </m:f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𝟏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𝒊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𝑻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𝒘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𝒊</m:t>
                        </m:r>
                      </m:e>
                    </m: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806229D-D522-4C4B-B6BA-2B6DBDCBFB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66" y="2552568"/>
                <a:ext cx="22437263" cy="1812356"/>
              </a:xfrm>
              <a:prstGeom prst="rect">
                <a:avLst/>
              </a:prstGeom>
              <a:blipFill>
                <a:blip r:embed="rId4"/>
                <a:stretch>
                  <a:fillRect t="-4377" r="-543" b="-16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7C05404-2FB7-4DE5-946C-1F9BE6CEB4E7}"/>
                  </a:ext>
                </a:extLst>
              </p:cNvPr>
              <p:cNvSpPr/>
              <p:nvPr/>
            </p:nvSpPr>
            <p:spPr>
              <a:xfrm>
                <a:off x="2454826" y="5061397"/>
                <a:ext cx="1138773" cy="16437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7C05404-2FB7-4DE5-946C-1F9BE6CEB4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826" y="5061397"/>
                <a:ext cx="1138773" cy="16437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01D2925-EF84-4686-84FB-6388FB90C1A0}"/>
                  </a:ext>
                </a:extLst>
              </p:cNvPr>
              <p:cNvSpPr/>
              <p:nvPr/>
            </p:nvSpPr>
            <p:spPr>
              <a:xfrm>
                <a:off x="8546535" y="5102978"/>
                <a:ext cx="1125983" cy="1278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nl-N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01D2925-EF84-4686-84FB-6388FB90C1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6535" y="5102978"/>
                <a:ext cx="1125983" cy="12788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6410133-90C2-4837-81C0-0AC6E8E2564D}"/>
                  </a:ext>
                </a:extLst>
              </p:cNvPr>
              <p:cNvSpPr/>
              <p:nvPr/>
            </p:nvSpPr>
            <p:spPr>
              <a:xfrm>
                <a:off x="14616477" y="5459809"/>
                <a:ext cx="73449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6410133-90C2-4837-81C0-0AC6E8E256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6477" y="5459809"/>
                <a:ext cx="734495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5B0D12D-3B91-401D-8B33-B38A9F98375C}"/>
                  </a:ext>
                </a:extLst>
              </p:cNvPr>
              <p:cNvSpPr/>
              <p:nvPr/>
            </p:nvSpPr>
            <p:spPr>
              <a:xfrm>
                <a:off x="20033117" y="5102978"/>
                <a:ext cx="734495" cy="14752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5B0D12D-3B91-401D-8B33-B38A9F9837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3117" y="5102978"/>
                <a:ext cx="734495" cy="14752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58938EF-B32E-410E-A5A5-8087115011B1}"/>
                  </a:ext>
                </a:extLst>
              </p:cNvPr>
              <p:cNvSpPr/>
              <p:nvPr/>
            </p:nvSpPr>
            <p:spPr>
              <a:xfrm>
                <a:off x="3531883" y="7636993"/>
                <a:ext cx="13994118" cy="1761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spcBef>
                    <a:spcPts val="3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vi-VN" sz="48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𝒘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e>
                    </m:d>
                    <m:r>
                      <a:rPr lang="vi-VN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𝟏𝟎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𝟖</m:t>
                                </m:r>
                              </m:num>
                              <m:den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𝒕</m:t>
                                </m:r>
                              </m:den>
                            </m:f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𝟐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8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𝒕</m:t>
                                    </m:r>
                                  </m:e>
                                  <m:sup>
                                    <m:r>
                                      <a:rPr lang="vi-VN" sz="48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  <m:r>
                      <a:rPr lang="vi-VN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4800" b="1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vi-VN" sz="4800" b="1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Calibri" panose="020F0502020204030204" pitchFamily="34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vi-VN" sz="4800" b="1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Calibri" panose="020F0502020204030204" pitchFamily="34" charset="0"/>
                                          </a:rPr>
                                          <m:t>𝒕</m:t>
                                        </m:r>
                                      </m:den>
                                    </m:f>
                                    <m:r>
                                      <a:rPr lang="vi-VN" sz="48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−</m:t>
                                    </m:r>
                                    <m:r>
                                      <a:rPr lang="vi-VN" sz="48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𝟐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e>
                        </m:rad>
                      </m:den>
                    </m:f>
                    <m:r>
                      <a:rPr lang="vi-VN" sz="48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≤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e>
                        </m:rad>
                      </m:den>
                    </m:f>
                    <m:r>
                      <a:rPr lang="vi-VN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;</m:t>
                    </m:r>
                    <m:r>
                      <a:rPr lang="vi-VN" sz="48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∀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𝒕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&gt;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𝟎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58938EF-B32E-410E-A5A5-8087115011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883" y="7636993"/>
                <a:ext cx="13994118" cy="17617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C8B2D8F-1C1C-415D-8431-A7565F3AD0FD}"/>
                  </a:ext>
                </a:extLst>
              </p:cNvPr>
              <p:cNvSpPr/>
              <p:nvPr/>
            </p:nvSpPr>
            <p:spPr>
              <a:xfrm>
                <a:off x="1514331" y="9214332"/>
                <a:ext cx="22195905" cy="12693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luôn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𝒘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𝒊</m:t>
                        </m:r>
                      </m:e>
                    </m:d>
                    <m:r>
                      <a:rPr lang="vi-VN" sz="48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𝒘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e>
                    </m:d>
                    <m:r>
                      <a:rPr lang="vi-VN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𝟏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𝒊</m:t>
                        </m:r>
                      </m:e>
                    </m:d>
                    <m:r>
                      <a:rPr lang="vi-VN" sz="48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≤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e>
                        </m:rad>
                      </m:den>
                    </m:f>
                    <m:r>
                      <a:rPr lang="vi-VN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8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𝒘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𝒊</m:t>
                        </m:r>
                      </m:e>
                    </m:d>
                    <m:r>
                      <a:rPr lang="vi-VN" sz="48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≤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vi-VN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den>
                    </m:f>
                    <m:r>
                      <a:rPr lang="vi-VN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C8B2D8F-1C1C-415D-8431-A7565F3AD0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331" y="9214332"/>
                <a:ext cx="22195905" cy="1269386"/>
              </a:xfrm>
              <a:prstGeom prst="rect">
                <a:avLst/>
              </a:prstGeom>
              <a:blipFill>
                <a:blip r:embed="rId10"/>
                <a:stretch>
                  <a:fillRect b="-9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48C06CC-5E25-4D3D-A8CE-1E0ED7DE7901}"/>
                  </a:ext>
                </a:extLst>
              </p:cNvPr>
              <p:cNvSpPr/>
              <p:nvPr/>
            </p:nvSpPr>
            <p:spPr>
              <a:xfrm>
                <a:off x="1514331" y="10050241"/>
                <a:ext cx="10491205" cy="3421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xảy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khi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𝒕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=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𝒛</m:t>
                                </m:r>
                              </m:e>
                            </m:d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𝟐</m:t>
                                </m:r>
                              </m:den>
                            </m:f>
                          </m:e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𝒘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=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𝒌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(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𝒊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)</m:t>
                            </m:r>
                          </m: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𝒘</m:t>
                                </m:r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𝒊</m:t>
                                </m:r>
                              </m:e>
                            </m:d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𝟑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48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𝟐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48C06CC-5E25-4D3D-A8CE-1E0ED7DE79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331" y="10050241"/>
                <a:ext cx="10491205" cy="3421771"/>
              </a:xfrm>
              <a:prstGeom prst="rect">
                <a:avLst/>
              </a:prstGeom>
              <a:blipFill>
                <a:blip r:embed="rId11"/>
                <a:stretch>
                  <a:fillRect l="-2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8F54490-25B4-4F0F-B68C-545AC80EA171}"/>
                  </a:ext>
                </a:extLst>
              </p:cNvPr>
              <p:cNvSpPr/>
              <p:nvPr/>
            </p:nvSpPr>
            <p:spPr>
              <a:xfrm>
                <a:off x="9954419" y="10347405"/>
                <a:ext cx="4994252" cy="2827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𝒛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𝒊</m:t>
                            </m:r>
                          </m:e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𝒘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𝒊</m:t>
                            </m:r>
                          </m:e>
                        </m:eqArr>
                      </m:e>
                    </m:d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8F54490-25B4-4F0F-B68C-545AC80EA1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4419" y="10347405"/>
                <a:ext cx="4994252" cy="2827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AC0EA1E-8C38-4296-B81E-F807255BB16C}"/>
                  </a:ext>
                </a:extLst>
              </p:cNvPr>
              <p:cNvSpPr/>
              <p:nvPr/>
            </p:nvSpPr>
            <p:spPr>
              <a:xfrm>
                <a:off x="14995097" y="10848761"/>
                <a:ext cx="8845370" cy="2055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Vậy: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𝑻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𝑻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vi-VN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AC0EA1E-8C38-4296-B81E-F807255BB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097" y="10848761"/>
                <a:ext cx="8845370" cy="2055947"/>
              </a:xfrm>
              <a:prstGeom prst="rect">
                <a:avLst/>
              </a:prstGeom>
              <a:blipFill>
                <a:blip r:embed="rId13"/>
                <a:stretch>
                  <a:fillRect t="-7122" b="-6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707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8" grpId="0"/>
      <p:bldP spid="9" grpId="0"/>
      <p:bldP spid="10" grpId="0"/>
      <p:bldP spid="17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457269" y="5343798"/>
            <a:ext cx="23556178" cy="1234536"/>
            <a:chOff x="425801" y="4978171"/>
            <a:chExt cx="23556178" cy="1234536"/>
          </a:xfrm>
        </p:grpSpPr>
        <p:grpSp>
          <p:nvGrpSpPr>
            <p:cNvPr id="94" name="Group 93"/>
            <p:cNvGrpSpPr/>
            <p:nvPr/>
          </p:nvGrpSpPr>
          <p:grpSpPr>
            <a:xfrm>
              <a:off x="425801" y="4978171"/>
              <a:ext cx="23556178" cy="1234536"/>
              <a:chOff x="241306" y="2243792"/>
              <a:chExt cx="11778089" cy="617268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46BD65E-20C7-4003-B03B-FD5722A28954}"/>
                </a:ext>
              </a:extLst>
            </p:cNvPr>
            <p:cNvSpPr/>
            <p:nvPr/>
          </p:nvSpPr>
          <p:spPr>
            <a:xfrm>
              <a:off x="1774783" y="5128167"/>
              <a:ext cx="18473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2" name="Oval 91"/>
          <p:cNvSpPr/>
          <p:nvPr/>
        </p:nvSpPr>
        <p:spPr>
          <a:xfrm>
            <a:off x="497788" y="5457402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63654" y="1860878"/>
            <a:ext cx="24090260" cy="3135808"/>
            <a:chOff x="923003" y="3917552"/>
            <a:chExt cx="24090260" cy="28711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118104"/>
              <a:ext cx="23741053" cy="267062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48" cy="832104"/>
                <a:chOff x="2028795" y="4418277"/>
                <a:chExt cx="3609748" cy="832104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061079" cy="633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PT 49.10.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324850" y="421542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49: SỐ PHỨC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C15821C-A20F-4646-B88F-1C29B68D8C6B}"/>
                  </a:ext>
                </a:extLst>
              </p:cNvPr>
              <p:cNvSpPr/>
              <p:nvPr/>
            </p:nvSpPr>
            <p:spPr>
              <a:xfrm>
                <a:off x="1906039" y="5592163"/>
                <a:ext cx="110318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C15821C-A20F-4646-B88F-1C29B68D8C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039" y="5592163"/>
                <a:ext cx="1103187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1FA2EFF-34F3-4180-B027-886C9FCDA03A}"/>
                  </a:ext>
                </a:extLst>
              </p:cNvPr>
              <p:cNvSpPr/>
              <p:nvPr/>
            </p:nvSpPr>
            <p:spPr>
              <a:xfrm>
                <a:off x="8120144" y="5459292"/>
                <a:ext cx="1876155" cy="917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1FA2EFF-34F3-4180-B027-886C9FCDA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0144" y="5459292"/>
                <a:ext cx="1876155" cy="9178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2ED9FAF-9C3E-41EA-A38D-BD951FE6B894}"/>
                  </a:ext>
                </a:extLst>
              </p:cNvPr>
              <p:cNvSpPr/>
              <p:nvPr/>
            </p:nvSpPr>
            <p:spPr>
              <a:xfrm>
                <a:off x="14133016" y="5394802"/>
                <a:ext cx="1876155" cy="917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2ED9FAF-9C3E-41EA-A38D-BD951FE6B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3016" y="5394802"/>
                <a:ext cx="1876155" cy="9178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596032C-3B3D-4652-96BA-3884250D4090}"/>
                  </a:ext>
                </a:extLst>
              </p:cNvPr>
              <p:cNvSpPr/>
              <p:nvPr/>
            </p:nvSpPr>
            <p:spPr>
              <a:xfrm>
                <a:off x="20079731" y="5571181"/>
                <a:ext cx="110318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596032C-3B3D-4652-96BA-3884250D40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9731" y="5571181"/>
                <a:ext cx="110318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">
            <a:extLst>
              <a:ext uri="{FF2B5EF4-FFF2-40B4-BE49-F238E27FC236}">
                <a16:creationId xmlns:a16="http://schemas.microsoft.com/office/drawing/2014/main" id="{B6E05E51-47EA-496D-A45B-E1C5C5414310}"/>
              </a:ext>
            </a:extLst>
          </p:cNvPr>
          <p:cNvGrpSpPr/>
          <p:nvPr/>
        </p:nvGrpSpPr>
        <p:grpSpPr>
          <a:xfrm>
            <a:off x="247904" y="6762748"/>
            <a:ext cx="24153914" cy="5657852"/>
            <a:chOff x="48567" y="4381500"/>
            <a:chExt cx="24153914" cy="478888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3" name="Rounded Rectangle 52">
              <a:extLst>
                <a:ext uri="{FF2B5EF4-FFF2-40B4-BE49-F238E27FC236}">
                  <a16:creationId xmlns:a16="http://schemas.microsoft.com/office/drawing/2014/main" id="{853AE559-1947-4EEE-B095-CBD0BA65F165}"/>
                </a:ext>
              </a:extLst>
            </p:cNvPr>
            <p:cNvSpPr/>
            <p:nvPr/>
          </p:nvSpPr>
          <p:spPr>
            <a:xfrm>
              <a:off x="353961" y="4991101"/>
              <a:ext cx="23848520" cy="4179279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34" name="Group 5">
              <a:extLst>
                <a:ext uri="{FF2B5EF4-FFF2-40B4-BE49-F238E27FC236}">
                  <a16:creationId xmlns:a16="http://schemas.microsoft.com/office/drawing/2014/main" id="{136E9E8A-1AF8-4B4D-B6B4-23D2CAD17415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B1507B68-96BC-4E42-BACC-9D5A112E7B9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7">
                <a:extLst>
                  <a:ext uri="{FF2B5EF4-FFF2-40B4-BE49-F238E27FC236}">
                    <a16:creationId xmlns:a16="http://schemas.microsoft.com/office/drawing/2014/main" id="{CD3007C1-4859-49E4-B5F8-059BBAC2977C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7" name="Picture 8">
                <a:extLst>
                  <a:ext uri="{FF2B5EF4-FFF2-40B4-BE49-F238E27FC236}">
                    <a16:creationId xmlns:a16="http://schemas.microsoft.com/office/drawing/2014/main" id="{064FAF82-860C-465B-AA35-44B41411C3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D5DFAEE-4695-4532-9028-D002B248E458}"/>
                  </a:ext>
                </a:extLst>
              </p:cNvPr>
              <p:cNvSpPr/>
              <p:nvPr/>
            </p:nvSpPr>
            <p:spPr>
              <a:xfrm>
                <a:off x="281432" y="2228835"/>
                <a:ext cx="23270772" cy="20944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hai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𝒛</m:t>
                        </m:r>
                      </m:e>
                      <m:sub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𝒛</m:t>
                        </m:r>
                      </m:e>
                      <m:sub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thảo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thuần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ảo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𝟏𝟎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D5DFAEE-4695-4532-9028-D002B248E4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32" y="2228835"/>
                <a:ext cx="23270772" cy="2094420"/>
              </a:xfrm>
              <a:prstGeom prst="rect">
                <a:avLst/>
              </a:prstGeom>
              <a:blipFill>
                <a:blip r:embed="rId8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F0647C0-098D-4D6D-90E0-3686C8F85493}"/>
                  </a:ext>
                </a:extLst>
              </p:cNvPr>
              <p:cNvSpPr/>
              <p:nvPr/>
            </p:nvSpPr>
            <p:spPr>
              <a:xfrm>
                <a:off x="553298" y="8022442"/>
                <a:ext cx="23277404" cy="11637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thuần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ảo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𝒂𝒊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𝒂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∈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⇒</m:t>
                    </m:r>
                    <m:sSub>
                      <m:sSub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𝒛</m:t>
                        </m:r>
                      </m:e>
                      <m:sub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𝒂𝒊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.</m:t>
                    </m:r>
                    <m:sSub>
                      <m:sSub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𝒛</m:t>
                        </m:r>
                      </m:e>
                      <m:sub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F0647C0-098D-4D6D-90E0-3686C8F854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98" y="8022442"/>
                <a:ext cx="23277404" cy="1163780"/>
              </a:xfrm>
              <a:prstGeom prst="rect">
                <a:avLst/>
              </a:prstGeom>
              <a:blipFill>
                <a:blip r:embed="rId9"/>
                <a:stretch>
                  <a:fillRect t="-6806" b="-3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F04D849-01DD-4692-8D7A-5C2FF9F2C9B2}"/>
                  </a:ext>
                </a:extLst>
              </p:cNvPr>
              <p:cNvSpPr/>
              <p:nvPr/>
            </p:nvSpPr>
            <p:spPr>
              <a:xfrm>
                <a:off x="457269" y="9053457"/>
                <a:ext cx="21989052" cy="10166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172720"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𝟏𝟎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vi-VN" sz="4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𝒂𝒊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𝟏𝟎</m:t>
                    </m:r>
                    <m:r>
                      <a:rPr lang="vi-VN" sz="4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𝟏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𝟏𝟎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F04D849-01DD-4692-8D7A-5C2FF9F2C9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69" y="9053457"/>
                <a:ext cx="21989052" cy="1016689"/>
              </a:xfrm>
              <a:prstGeom prst="rect">
                <a:avLst/>
              </a:prstGeom>
              <a:blipFill>
                <a:blip r:embed="rId10"/>
                <a:stretch>
                  <a:fillRect b="-29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826B713-3E68-42A3-8E7F-A5E640C0DE66}"/>
                  </a:ext>
                </a:extLst>
              </p:cNvPr>
              <p:cNvSpPr/>
              <p:nvPr/>
            </p:nvSpPr>
            <p:spPr>
              <a:xfrm>
                <a:off x="1197472" y="10483657"/>
                <a:ext cx="19912300" cy="13507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𝑷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𝒂𝒊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𝒂</m:t>
                            </m:r>
                          </m:e>
                        </m:d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e>
                    </m:d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𝟏𝟎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𝒂</m:t>
                                </m:r>
                              </m:e>
                            </m:d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826B713-3E68-42A3-8E7F-A5E640C0DE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472" y="10483657"/>
                <a:ext cx="19912300" cy="1350754"/>
              </a:xfrm>
              <a:prstGeom prst="rect">
                <a:avLst/>
              </a:prstGeom>
              <a:blipFill>
                <a:blip r:embed="rId11"/>
                <a:stretch>
                  <a:fillRect l="-1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40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413911" y="5577326"/>
            <a:ext cx="23556178" cy="1234536"/>
            <a:chOff x="425801" y="4978171"/>
            <a:chExt cx="23556178" cy="1234536"/>
          </a:xfrm>
        </p:grpSpPr>
        <p:grpSp>
          <p:nvGrpSpPr>
            <p:cNvPr id="94" name="Group 93"/>
            <p:cNvGrpSpPr/>
            <p:nvPr/>
          </p:nvGrpSpPr>
          <p:grpSpPr>
            <a:xfrm>
              <a:off x="425801" y="4978171"/>
              <a:ext cx="23556178" cy="1234536"/>
              <a:chOff x="241306" y="2243792"/>
              <a:chExt cx="11778089" cy="617268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46BD65E-20C7-4003-B03B-FD5722A28954}"/>
                </a:ext>
              </a:extLst>
            </p:cNvPr>
            <p:cNvSpPr/>
            <p:nvPr/>
          </p:nvSpPr>
          <p:spPr>
            <a:xfrm>
              <a:off x="1774783" y="5128167"/>
              <a:ext cx="18473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2" name="Oval 91"/>
          <p:cNvSpPr/>
          <p:nvPr/>
        </p:nvSpPr>
        <p:spPr>
          <a:xfrm>
            <a:off x="6429400" y="5661113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63654" y="1860878"/>
            <a:ext cx="24090260" cy="3135808"/>
            <a:chOff x="923003" y="3917552"/>
            <a:chExt cx="24090260" cy="28711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118104"/>
              <a:ext cx="23741053" cy="267062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512705" cy="1040476"/>
              <a:chOff x="923003" y="3917552"/>
              <a:chExt cx="4512705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4073663" cy="832104"/>
                <a:chOff x="2028795" y="4418277"/>
                <a:chExt cx="4073663" cy="832104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200823" y="4480054"/>
                  <a:ext cx="3901635" cy="7608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PT 49.10.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324850" y="421542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49: SỐ PHỨC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C15821C-A20F-4646-B88F-1C29B68D8C6B}"/>
                  </a:ext>
                </a:extLst>
              </p:cNvPr>
              <p:cNvSpPr/>
              <p:nvPr/>
            </p:nvSpPr>
            <p:spPr>
              <a:xfrm>
                <a:off x="1874571" y="5887165"/>
                <a:ext cx="110318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C15821C-A20F-4646-B88F-1C29B68D8C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571" y="5887165"/>
                <a:ext cx="1103187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1FA2EFF-34F3-4180-B027-886C9FCDA03A}"/>
                  </a:ext>
                </a:extLst>
              </p:cNvPr>
              <p:cNvSpPr/>
              <p:nvPr/>
            </p:nvSpPr>
            <p:spPr>
              <a:xfrm>
                <a:off x="8088676" y="5754294"/>
                <a:ext cx="1876155" cy="917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1FA2EFF-34F3-4180-B027-886C9FCDA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8676" y="5754294"/>
                <a:ext cx="1876155" cy="9178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2ED9FAF-9C3E-41EA-A38D-BD951FE6B894}"/>
                  </a:ext>
                </a:extLst>
              </p:cNvPr>
              <p:cNvSpPr/>
              <p:nvPr/>
            </p:nvSpPr>
            <p:spPr>
              <a:xfrm>
                <a:off x="14101548" y="5689804"/>
                <a:ext cx="1876155" cy="917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2ED9FAF-9C3E-41EA-A38D-BD951FE6B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1548" y="5689804"/>
                <a:ext cx="1876155" cy="9178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596032C-3B3D-4652-96BA-3884250D4090}"/>
                  </a:ext>
                </a:extLst>
              </p:cNvPr>
              <p:cNvSpPr/>
              <p:nvPr/>
            </p:nvSpPr>
            <p:spPr>
              <a:xfrm>
                <a:off x="20048263" y="5866183"/>
                <a:ext cx="110318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596032C-3B3D-4652-96BA-3884250D40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8263" y="5866183"/>
                <a:ext cx="110318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">
            <a:extLst>
              <a:ext uri="{FF2B5EF4-FFF2-40B4-BE49-F238E27FC236}">
                <a16:creationId xmlns:a16="http://schemas.microsoft.com/office/drawing/2014/main" id="{B6E05E51-47EA-496D-A45B-E1C5C5414310}"/>
              </a:ext>
            </a:extLst>
          </p:cNvPr>
          <p:cNvGrpSpPr/>
          <p:nvPr/>
        </p:nvGrpSpPr>
        <p:grpSpPr>
          <a:xfrm>
            <a:off x="247904" y="6762748"/>
            <a:ext cx="24153914" cy="6768367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3" name="Rounded Rectangle 52">
              <a:extLst>
                <a:ext uri="{FF2B5EF4-FFF2-40B4-BE49-F238E27FC236}">
                  <a16:creationId xmlns:a16="http://schemas.microsoft.com/office/drawing/2014/main" id="{853AE559-1947-4EEE-B095-CBD0BA65F165}"/>
                </a:ext>
              </a:extLst>
            </p:cNvPr>
            <p:cNvSpPr/>
            <p:nvPr/>
          </p:nvSpPr>
          <p:spPr>
            <a:xfrm>
              <a:off x="353961" y="4991101"/>
              <a:ext cx="23848520" cy="51192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5">
              <a:extLst>
                <a:ext uri="{FF2B5EF4-FFF2-40B4-BE49-F238E27FC236}">
                  <a16:creationId xmlns:a16="http://schemas.microsoft.com/office/drawing/2014/main" id="{136E9E8A-1AF8-4B4D-B6B4-23D2CAD17415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B1507B68-96BC-4E42-BACC-9D5A112E7B9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TextBox 7">
                <a:extLst>
                  <a:ext uri="{FF2B5EF4-FFF2-40B4-BE49-F238E27FC236}">
                    <a16:creationId xmlns:a16="http://schemas.microsoft.com/office/drawing/2014/main" id="{CD3007C1-4859-49E4-B5F8-059BBAC2977C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703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7" name="Picture 8">
                <a:extLst>
                  <a:ext uri="{FF2B5EF4-FFF2-40B4-BE49-F238E27FC236}">
                    <a16:creationId xmlns:a16="http://schemas.microsoft.com/office/drawing/2014/main" id="{064FAF82-860C-465B-AA35-44B41411C3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D5DFAEE-4695-4532-9028-D002B248E458}"/>
                  </a:ext>
                </a:extLst>
              </p:cNvPr>
              <p:cNvSpPr/>
              <p:nvPr/>
            </p:nvSpPr>
            <p:spPr>
              <a:xfrm>
                <a:off x="230086" y="2121318"/>
                <a:ext cx="23270772" cy="20944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hai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𝒛</m:t>
                        </m:r>
                      </m:e>
                      <m:sub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𝒛</m:t>
                        </m:r>
                      </m:e>
                      <m:sub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thảo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thuần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ảo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𝟏𝟎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D5DFAEE-4695-4532-9028-D002B248E4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86" y="2121318"/>
                <a:ext cx="23270772" cy="2094420"/>
              </a:xfrm>
              <a:prstGeom prst="rect">
                <a:avLst/>
              </a:prstGeom>
              <a:blipFill>
                <a:blip r:embed="rId8"/>
                <a:stretch>
                  <a:fillRect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CA8ADC1-531E-420E-B17F-7A2417507473}"/>
                  </a:ext>
                </a:extLst>
              </p:cNvPr>
              <p:cNvSpPr/>
              <p:nvPr/>
            </p:nvSpPr>
            <p:spPr>
              <a:xfrm>
                <a:off x="4112444" y="7654240"/>
                <a:ext cx="666361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>
                  <a:spcBef>
                    <a:spcPts val="300"/>
                  </a:spcBef>
                  <a:spcAft>
                    <a:spcPts val="0"/>
                  </a:spcAft>
                  <a:tabLst>
                    <a:tab pos="628650" algn="l"/>
                    <a:tab pos="685800" algn="l"/>
                  </a:tabLst>
                </a:pP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𝒕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𝒂</m:t>
                        </m:r>
                      </m:e>
                    </m: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𝒕</m:t>
                    </m:r>
                    <m:r>
                      <a:rPr lang="vi-VN" sz="4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≥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CA8ADC1-531E-420E-B17F-7A24175074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444" y="7654240"/>
                <a:ext cx="6663619" cy="830997"/>
              </a:xfrm>
              <a:prstGeom prst="rect">
                <a:avLst/>
              </a:prstGeom>
              <a:blipFill>
                <a:blip r:embed="rId9"/>
                <a:stretch>
                  <a:fillRect t="-17647" r="-3111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9324357-8CE2-4849-A751-F39173618C32}"/>
                  </a:ext>
                </a:extLst>
              </p:cNvPr>
              <p:cNvSpPr/>
              <p:nvPr/>
            </p:nvSpPr>
            <p:spPr>
              <a:xfrm>
                <a:off x="635387" y="8546546"/>
                <a:ext cx="13647578" cy="20894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>
                  <a:spcBef>
                    <a:spcPts val="300"/>
                  </a:spcBef>
                  <a:spcAft>
                    <a:spcPts val="0"/>
                  </a:spcAft>
                  <a:tabLst>
                    <a:tab pos="628650" algn="l"/>
                    <a:tab pos="685800" algn="l"/>
                  </a:tabLst>
                </a:pP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𝑷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trở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𝒕</m:t>
                        </m:r>
                      </m:e>
                    </m:d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𝟏𝟎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𝒕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𝒕</m:t>
                    </m:r>
                    <m:r>
                      <a:rPr lang="vi-VN" sz="4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≥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9324357-8CE2-4849-A751-F39173618C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87" y="8546546"/>
                <a:ext cx="13647578" cy="2089418"/>
              </a:xfrm>
              <a:prstGeom prst="rect">
                <a:avLst/>
              </a:prstGeom>
              <a:blipFill>
                <a:blip r:embed="rId10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446D26A-5930-4920-9D88-4C5BBB0CBD1D}"/>
                  </a:ext>
                </a:extLst>
              </p:cNvPr>
              <p:cNvSpPr/>
              <p:nvPr/>
            </p:nvSpPr>
            <p:spPr>
              <a:xfrm>
                <a:off x="1293628" y="10044887"/>
                <a:ext cx="11097975" cy="14008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𝒇</m:t>
                        </m:r>
                      </m:e>
                      <m: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𝒕</m:t>
                        </m:r>
                      </m:e>
                    </m:d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𝟏𝟎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𝟏𝟎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𝒕</m:t>
                        </m:r>
                      </m:num>
                      <m:den>
                        <m:d>
                          <m:d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𝒇</m:t>
                        </m:r>
                      </m:e>
                      <m: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𝒕</m:t>
                        </m:r>
                      </m:e>
                    </m:d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𝟎</m:t>
                    </m:r>
                    <m:r>
                      <a:rPr lang="vi-VN" sz="4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⇔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𝒕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𝟏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446D26A-5930-4920-9D88-4C5BBB0CBD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628" y="10044887"/>
                <a:ext cx="11097975" cy="1400896"/>
              </a:xfrm>
              <a:prstGeom prst="rect">
                <a:avLst/>
              </a:prstGeom>
              <a:blipFill>
                <a:blip r:embed="rId11"/>
                <a:stretch>
                  <a:fillRect r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A31257DD-C954-4440-ABF8-D627EEE020E4}"/>
              </a:ext>
            </a:extLst>
          </p:cNvPr>
          <p:cNvSpPr/>
          <p:nvPr/>
        </p:nvSpPr>
        <p:spPr>
          <a:xfrm>
            <a:off x="16791324" y="7889314"/>
            <a:ext cx="55130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spcBef>
                <a:spcPts val="300"/>
              </a:spcBef>
              <a:spcAft>
                <a:spcPts val="0"/>
              </a:spcAft>
              <a:tabLst>
                <a:tab pos="628650" algn="l"/>
                <a:tab pos="685800" algn="l"/>
              </a:tabLst>
            </a:pPr>
            <a:r>
              <a:rPr lang="vi-VN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vi-VN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vi-VN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thiên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531B05F-E667-4FFA-8DB1-130F48291357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t="9596" r="42467"/>
          <a:stretch>
            <a:fillRect/>
          </a:stretch>
        </p:blipFill>
        <p:spPr bwMode="auto">
          <a:xfrm>
            <a:off x="14056338" y="9017200"/>
            <a:ext cx="10327661" cy="39368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212223C-9743-4D53-AF21-90960545C83C}"/>
                  </a:ext>
                </a:extLst>
              </p:cNvPr>
              <p:cNvSpPr/>
              <p:nvPr/>
            </p:nvSpPr>
            <p:spPr>
              <a:xfrm>
                <a:off x="1441648" y="11813841"/>
                <a:ext cx="10743390" cy="1192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𝑷</m:t>
                        </m:r>
                      </m:e>
                      <m:sub>
                        <m:r>
                          <a:rPr lang="vi-VN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𝒎𝒂𝒙</m:t>
                        </m:r>
                      </m:sub>
                    </m:sSub>
                    <m:r>
                      <a:rPr lang="vi-VN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𝟏𝟎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e>
                    </m:rad>
                    <m:r>
                      <a:rPr lang="vi-VN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𝒂</m:t>
                        </m:r>
                      </m:e>
                    </m:d>
                    <m:r>
                      <a:rPr lang="vi-VN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𝟏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𝒂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=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𝒂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=−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212223C-9743-4D53-AF21-90960545C8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648" y="11813841"/>
                <a:ext cx="10743390" cy="1192378"/>
              </a:xfrm>
              <a:prstGeom prst="rect">
                <a:avLst/>
              </a:prstGeom>
              <a:blipFill>
                <a:blip r:embed="rId13"/>
                <a:stretch>
                  <a:fillRect l="-2552" r="-1588" b="-9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537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-152997" y="1139459"/>
            <a:ext cx="24383999" cy="11437081"/>
            <a:chOff x="48567" y="4381500"/>
            <a:chExt cx="24153914" cy="968049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353961" y="4991100"/>
              <a:ext cx="23848520" cy="907089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324850" y="421542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49: SỐ PHỨC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DDAD711-0137-4BF0-88BA-38C49FB4A462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58" y="3305270"/>
            <a:ext cx="8799241" cy="942013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B858357-143B-4B57-B05E-544FBF0CCBAA}"/>
                  </a:ext>
                </a:extLst>
              </p:cNvPr>
              <p:cNvSpPr/>
              <p:nvPr/>
            </p:nvSpPr>
            <p:spPr>
              <a:xfrm>
                <a:off x="9757102" y="2320750"/>
                <a:ext cx="12149801" cy="100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lvl="0" indent="-342900">
                  <a:lnSpc>
                    <a:spcPct val="155000"/>
                  </a:lnSpc>
                  <a:spcBef>
                    <a:spcPts val="300"/>
                  </a:spcBef>
                  <a:spcAft>
                    <a:spcPts val="1000"/>
                  </a:spcAft>
                  <a:buSzPts val="1100"/>
                  <a:buFont typeface="Symbol" panose="05050102010706020507" pitchFamily="18" charset="2"/>
                  <a:buChar char=""/>
                </a:pP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𝒘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𝒛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𝒛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𝑸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𝒘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B858357-143B-4B57-B05E-544FBF0CCB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102" y="2320750"/>
                <a:ext cx="12149801" cy="1008609"/>
              </a:xfrm>
              <a:prstGeom prst="rect">
                <a:avLst/>
              </a:prstGeom>
              <a:blipFill>
                <a:blip r:embed="rId4"/>
                <a:stretch>
                  <a:fillRect r="-1004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4155531-4C19-45D6-A8C1-38BE662CE0EA}"/>
                  </a:ext>
                </a:extLst>
              </p:cNvPr>
              <p:cNvSpPr/>
              <p:nvPr/>
            </p:nvSpPr>
            <p:spPr>
              <a:xfrm>
                <a:off x="9439274" y="3710623"/>
                <a:ext cx="12192000" cy="278537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𝑶𝑸</m:t>
                      </m:r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𝑶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p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𝑵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𝑶𝑵</m:t>
                          </m:r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𝑵𝑸</m:t>
                          </m:r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acc>
                                <m:accPr>
                                  <m:chr m:val="̂"/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𝑶𝑵𝑸</m:t>
                                  </m:r>
                                </m:e>
                              </m:acc>
                            </m:e>
                          </m:func>
                        </m:e>
                      </m:rad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𝑶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p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𝑶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p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𝑶𝑵</m:t>
                          </m:r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𝑶𝑷</m:t>
                          </m:r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𝐜𝐨𝐬</m:t>
                          </m:r>
                          <m:acc>
                            <m:accPr>
                              <m:chr m:val="̂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𝑶𝑵𝑸</m:t>
                              </m:r>
                            </m:e>
                          </m:acc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4155531-4C19-45D6-A8C1-38BE662CE0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274" y="3710623"/>
                <a:ext cx="12192000" cy="27853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47B5597-2F10-4413-80F9-588800FC1063}"/>
                  </a:ext>
                </a:extLst>
              </p:cNvPr>
              <p:cNvSpPr/>
              <p:nvPr/>
            </p:nvSpPr>
            <p:spPr>
              <a:xfrm>
                <a:off x="10286978" y="5942356"/>
                <a:ext cx="12192000" cy="31422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5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vi-VN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: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𝐜𝐨𝐬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𝑴𝑶𝑷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𝑶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𝑴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𝑶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𝑷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𝑴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𝑷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𝑶𝑴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𝑶𝑷</m:t>
                        </m:r>
                      </m:den>
                    </m:f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vi-VN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𝐜𝐨𝐬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𝑶𝑵𝑸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𝐜𝐨𝐬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47B5597-2F10-4413-80F9-588800FC10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6978" y="5942356"/>
                <a:ext cx="12192000" cy="3142207"/>
              </a:xfrm>
              <a:prstGeom prst="rect">
                <a:avLst/>
              </a:prstGeom>
              <a:blipFill>
                <a:blip r:embed="rId6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64FAC1D-F4D8-4841-85E5-B7FA2149F341}"/>
                  </a:ext>
                </a:extLst>
              </p:cNvPr>
              <p:cNvSpPr/>
              <p:nvPr/>
            </p:nvSpPr>
            <p:spPr>
              <a:xfrm>
                <a:off x="9284265" y="9278118"/>
                <a:ext cx="11301876" cy="20473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𝑶𝑸</m:t>
                      </m:r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−2.3.2.</m:t>
                          </m:r>
                          <m:d>
                            <m:d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rad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19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64FAC1D-F4D8-4841-85E5-B7FA2149F3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4265" y="9278118"/>
                <a:ext cx="11301876" cy="20473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189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115043" y="1434812"/>
            <a:ext cx="24383999" cy="11437081"/>
            <a:chOff x="48567" y="4381500"/>
            <a:chExt cx="24153914" cy="968049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353961" y="4991100"/>
              <a:ext cx="23848520" cy="907089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324850" y="421542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49: SỐ PHỨC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DDAD711-0137-4BF0-88BA-38C49FB4A462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31" y="3407567"/>
            <a:ext cx="8799241" cy="942013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63B9B15-E92C-4CBA-AAA4-D95B25C85BC3}"/>
                  </a:ext>
                </a:extLst>
              </p:cNvPr>
              <p:cNvSpPr/>
              <p:nvPr/>
            </p:nvSpPr>
            <p:spPr>
              <a:xfrm>
                <a:off x="10221626" y="3223168"/>
                <a:ext cx="12192000" cy="227645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2900" lvl="0" indent="-342900">
                  <a:lnSpc>
                    <a:spcPct val="155000"/>
                  </a:lnSpc>
                  <a:spcBef>
                    <a:spcPts val="300"/>
                  </a:spcBef>
                  <a:spcAft>
                    <a:spcPts val="1000"/>
                  </a:spcAft>
                  <a:buSzPts val="1100"/>
                  <a:buFont typeface="Symbol" panose="05050102010706020507" pitchFamily="18" charset="2"/>
                  <a:buChar char=""/>
                </a:pP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𝑻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𝒊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𝑶𝑸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𝑶𝑨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𝑨𝑸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,−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phức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𝒖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𝒊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63B9B15-E92C-4CBA-AAA4-D95B25C85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1626" y="3223168"/>
                <a:ext cx="12192000" cy="2276457"/>
              </a:xfrm>
              <a:prstGeom prst="rect">
                <a:avLst/>
              </a:prstGeom>
              <a:blipFill>
                <a:blip r:embed="rId4"/>
                <a:stretch>
                  <a:fillRect b="-11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7E77BFD-738A-4D7F-82F2-1F3AB077D03F}"/>
                  </a:ext>
                </a:extLst>
              </p:cNvPr>
              <p:cNvSpPr/>
              <p:nvPr/>
            </p:nvSpPr>
            <p:spPr>
              <a:xfrm>
                <a:off x="10254321" y="6026200"/>
                <a:ext cx="12192000" cy="397826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𝑻𝒎𝒂𝒙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𝑨𝑸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𝒎𝒂𝒙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𝑶𝑸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𝟏𝟗</m:t>
                        </m:r>
                      </m:e>
                    </m:rad>
                  </m:oMath>
                </a14:m>
                <a:endParaRPr lang="en-US" sz="4400" b="1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⇒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𝑸</m:t>
                      </m:r>
                      <m:r>
                        <a:rPr lang="vi-VN" sz="4400" b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∈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𝑶</m:t>
                          </m:r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𝟒</m:t>
                              </m:r>
                            </m:sub>
                          </m:sSub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𝟏𝟗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4400" b="1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⇒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𝑨𝑸</m:t>
                      </m:r>
                      <m:r>
                        <a:rPr lang="en-US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𝒎𝒂𝒙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𝑶𝑨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𝑹</m:t>
                          </m:r>
                        </m:e>
                        <m:sub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sub>
                      </m:sSub>
                      <m:r>
                        <a:rPr lang="vi-VN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𝟓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𝟏𝟗</m:t>
                          </m:r>
                        </m:e>
                      </m:rad>
                    </m:oMath>
                  </m:oMathPara>
                </a14:m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7E77BFD-738A-4D7F-82F2-1F3AB077D0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4321" y="6026200"/>
                <a:ext cx="12192000" cy="39782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282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52">
            <a:extLst>
              <a:ext uri="{FF2B5EF4-FFF2-40B4-BE49-F238E27FC236}">
                <a16:creationId xmlns:a16="http://schemas.microsoft.com/office/drawing/2014/main" id="{C4150AB5-36C6-4DD6-BF89-7EB9B2DC25F7}"/>
              </a:ext>
            </a:extLst>
          </p:cNvPr>
          <p:cNvSpPr/>
          <p:nvPr/>
        </p:nvSpPr>
        <p:spPr>
          <a:xfrm>
            <a:off x="262366" y="7231513"/>
            <a:ext cx="23848520" cy="6048150"/>
          </a:xfrm>
          <a:prstGeom prst="roundRect">
            <a:avLst>
              <a:gd name="adj" fmla="val 223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413911" y="5510148"/>
            <a:ext cx="23556178" cy="1234536"/>
            <a:chOff x="425801" y="4978171"/>
            <a:chExt cx="23556178" cy="1234536"/>
          </a:xfrm>
        </p:grpSpPr>
        <p:grpSp>
          <p:nvGrpSpPr>
            <p:cNvPr id="94" name="Group 93"/>
            <p:cNvGrpSpPr/>
            <p:nvPr/>
          </p:nvGrpSpPr>
          <p:grpSpPr>
            <a:xfrm>
              <a:off x="425801" y="4978171"/>
              <a:ext cx="23556178" cy="1234536"/>
              <a:chOff x="241306" y="2243792"/>
              <a:chExt cx="11778089" cy="617268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46BD65E-20C7-4003-B03B-FD5722A28954}"/>
                </a:ext>
              </a:extLst>
            </p:cNvPr>
            <p:cNvSpPr/>
            <p:nvPr/>
          </p:nvSpPr>
          <p:spPr>
            <a:xfrm>
              <a:off x="1774783" y="5128167"/>
              <a:ext cx="18473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1764" y="2013278"/>
            <a:ext cx="24180095" cy="3358818"/>
            <a:chOff x="923003" y="3917552"/>
            <a:chExt cx="24180095" cy="2659964"/>
          </a:xfrm>
        </p:grpSpPr>
        <p:sp>
          <p:nvSpPr>
            <p:cNvPr id="42" name="Rounded Rectangle 41"/>
            <p:cNvSpPr/>
            <p:nvPr/>
          </p:nvSpPr>
          <p:spPr>
            <a:xfrm>
              <a:off x="1362045" y="4215646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658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8"/>
                <a:ext cx="3609748" cy="832104"/>
                <a:chOff x="2028795" y="4418278"/>
                <a:chExt cx="3609748" cy="832104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800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061079" cy="6580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PT 49.1.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33101" y="-3048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05710" y="-1524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312960" y="573942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49: SỐ PHỨC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C15821C-A20F-4646-B88F-1C29B68D8C6B}"/>
                  </a:ext>
                </a:extLst>
              </p:cNvPr>
              <p:cNvSpPr/>
              <p:nvPr/>
            </p:nvSpPr>
            <p:spPr>
              <a:xfrm>
                <a:off x="1862681" y="5758513"/>
                <a:ext cx="73449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C15821C-A20F-4646-B88F-1C29B68D8C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681" y="5758513"/>
                <a:ext cx="73449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1FA2EFF-34F3-4180-B027-886C9FCDA03A}"/>
                  </a:ext>
                </a:extLst>
              </p:cNvPr>
              <p:cNvSpPr/>
              <p:nvPr/>
            </p:nvSpPr>
            <p:spPr>
              <a:xfrm>
                <a:off x="8072276" y="5694090"/>
                <a:ext cx="73449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1FA2EFF-34F3-4180-B027-886C9FCDA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2276" y="5694090"/>
                <a:ext cx="734495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2ED9FAF-9C3E-41EA-A38D-BD951FE6B894}"/>
                  </a:ext>
                </a:extLst>
              </p:cNvPr>
              <p:cNvSpPr/>
              <p:nvPr/>
            </p:nvSpPr>
            <p:spPr>
              <a:xfrm>
                <a:off x="14089658" y="5561152"/>
                <a:ext cx="73449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2ED9FAF-9C3E-41EA-A38D-BD951FE6B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9658" y="5561152"/>
                <a:ext cx="734495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596032C-3B3D-4652-96BA-3884250D4090}"/>
                  </a:ext>
                </a:extLst>
              </p:cNvPr>
              <p:cNvSpPr/>
              <p:nvPr/>
            </p:nvSpPr>
            <p:spPr>
              <a:xfrm>
                <a:off x="20036373" y="5562671"/>
                <a:ext cx="73449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596032C-3B3D-4652-96BA-3884250D40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6373" y="5562671"/>
                <a:ext cx="734495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5CBF157-D050-4721-B416-B7983CA44AD9}"/>
                  </a:ext>
                </a:extLst>
              </p:cNvPr>
              <p:cNvSpPr/>
              <p:nvPr/>
            </p:nvSpPr>
            <p:spPr>
              <a:xfrm>
                <a:off x="1671110" y="2445380"/>
                <a:ext cx="22470914" cy="2792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𝒛</m:t>
                    </m:r>
                  </m:oMath>
                </a14:m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vi-VN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𝒛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e>
                    </m:d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𝒛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𝒊</m:t>
                        </m:r>
                      </m:e>
                    </m:d>
                  </m:oMath>
                </a14:m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lang="vi-VN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𝑨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𝒛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𝒊</m:t>
                        </m:r>
                      </m:e>
                    </m:d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𝒛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𝟑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𝟒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𝒊</m:t>
                        </m:r>
                      </m:e>
                    </m:d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𝒛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𝟓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𝟔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𝒊</m:t>
                        </m:r>
                      </m:e>
                    </m:d>
                  </m:oMath>
                </a14:m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vi-VN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𝒂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𝒃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𝟏𝟕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vi-VN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𝒂</m:t>
                    </m:r>
                  </m:oMath>
                </a14:m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𝒃</m:t>
                    </m:r>
                  </m:oMath>
                </a14:m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vi-VN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hữu</a:t>
                </a:r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vi-VN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𝟑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𝒂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𝒃</m:t>
                    </m:r>
                  </m:oMath>
                </a14:m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vi-VN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5CBF157-D050-4721-B416-B7983CA44A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110" y="2445380"/>
                <a:ext cx="22470914" cy="2792046"/>
              </a:xfrm>
              <a:prstGeom prst="rect">
                <a:avLst/>
              </a:prstGeom>
              <a:blipFill>
                <a:blip r:embed="rId7"/>
                <a:stretch>
                  <a:fillRect l="-1221" t="-5240" r="-787" b="-2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5">
            <a:extLst>
              <a:ext uri="{FF2B5EF4-FFF2-40B4-BE49-F238E27FC236}">
                <a16:creationId xmlns:a16="http://schemas.microsoft.com/office/drawing/2014/main" id="{136E9E8A-1AF8-4B4D-B6B4-23D2CAD17415}"/>
              </a:ext>
            </a:extLst>
          </p:cNvPr>
          <p:cNvGrpSpPr/>
          <p:nvPr/>
        </p:nvGrpSpPr>
        <p:grpSpPr>
          <a:xfrm>
            <a:off x="119499" y="6767835"/>
            <a:ext cx="3991941" cy="1275350"/>
            <a:chOff x="410517" y="4648200"/>
            <a:chExt cx="3991941" cy="1079473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B1507B68-96BC-4E42-BACC-9D5A112E7B9A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489940" y="3702023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TextBox 7">
              <a:extLst>
                <a:ext uri="{FF2B5EF4-FFF2-40B4-BE49-F238E27FC236}">
                  <a16:creationId xmlns:a16="http://schemas.microsoft.com/office/drawing/2014/main" id="{CD3007C1-4859-49E4-B5F8-059BBAC2977C}"/>
                </a:ext>
              </a:extLst>
            </p:cNvPr>
            <p:cNvSpPr txBox="1"/>
            <p:nvPr/>
          </p:nvSpPr>
          <p:spPr>
            <a:xfrm>
              <a:off x="1406054" y="4769080"/>
              <a:ext cx="2872840" cy="703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37" name="Picture 8">
              <a:extLst>
                <a:ext uri="{FF2B5EF4-FFF2-40B4-BE49-F238E27FC236}">
                  <a16:creationId xmlns:a16="http://schemas.microsoft.com/office/drawing/2014/main" id="{064FAF82-860C-465B-AA35-44B41411C3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10517" y="4648200"/>
              <a:ext cx="1058947" cy="1079473"/>
            </a:xfrm>
            <a:prstGeom prst="round2DiagRect">
              <a:avLst>
                <a:gd name="adj1" fmla="val 27632"/>
                <a:gd name="adj2" fmla="val 0"/>
              </a:avLst>
            </a:prstGeom>
            <a:solidFill>
              <a:srgbClr val="327E3B"/>
            </a:solidFill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D01E2D8-9567-43BE-9CB2-C225B15A44EE}"/>
                  </a:ext>
                </a:extLst>
              </p:cNvPr>
              <p:cNvSpPr/>
              <p:nvPr/>
            </p:nvSpPr>
            <p:spPr>
              <a:xfrm>
                <a:off x="4487517" y="7575150"/>
                <a:ext cx="23342047" cy="819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𝒛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𝒚𝒊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𝒙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𝒚</m:t>
                    </m:r>
                    <m:r>
                      <a:rPr lang="fr-FR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𝑹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D01E2D8-9567-43BE-9CB2-C225B15A44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517" y="7575150"/>
                <a:ext cx="23342047" cy="819968"/>
              </a:xfrm>
              <a:prstGeom prst="rect">
                <a:avLst/>
              </a:prstGeom>
              <a:blipFill>
                <a:blip r:embed="rId9"/>
                <a:stretch>
                  <a:fillRect t="-19403" b="-38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94D992D-59E1-438A-960D-8521E0E7700E}"/>
                  </a:ext>
                </a:extLst>
              </p:cNvPr>
              <p:cNvSpPr/>
              <p:nvPr/>
            </p:nvSpPr>
            <p:spPr>
              <a:xfrm>
                <a:off x="858503" y="10627602"/>
                <a:ext cx="796859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vi-VN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⇔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𝒚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hay 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𝒛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𝒙𝒊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94D992D-59E1-438A-960D-8521E0E770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503" y="10627602"/>
                <a:ext cx="7968592" cy="830997"/>
              </a:xfrm>
              <a:prstGeom prst="rect">
                <a:avLst/>
              </a:prstGeom>
              <a:blipFill>
                <a:blip r:embed="rId10"/>
                <a:stretch>
                  <a:fillRect t="-17518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2EB5EDB-627D-4651-98CC-16819AFA8979}"/>
                  </a:ext>
                </a:extLst>
              </p:cNvPr>
              <p:cNvSpPr/>
              <p:nvPr/>
            </p:nvSpPr>
            <p:spPr>
              <a:xfrm>
                <a:off x="589942" y="8632332"/>
                <a:ext cx="22020520" cy="1586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lvl="0" algn="just"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𝒛</m:t>
                        </m:r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e>
                    </m:d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𝒛</m:t>
                        </m:r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𝒊</m:t>
                        </m:r>
                      </m:e>
                    </m:d>
                  </m:oMath>
                </a14:m>
                <a:r>
                  <a:rPr lang="fr-FR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𝒙</m:t>
                            </m:r>
                            <m:r>
                              <a:rPr lang="vi-VN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vi-VN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𝒚𝒊</m:t>
                            </m:r>
                          </m:e>
                        </m:d>
                        <m:r>
                          <a:rPr lang="vi-VN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vi-VN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e>
                    </m:d>
                    <m:r>
                      <a:rPr lang="vi-VN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𝒙</m:t>
                            </m:r>
                            <m:r>
                              <a:rPr lang="vi-VN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vi-VN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𝒚𝒊</m:t>
                            </m:r>
                          </m:e>
                        </m:d>
                        <m:r>
                          <a:rPr lang="vi-VN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vi-VN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  <m:r>
                          <a:rPr lang="vi-VN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𝒊</m:t>
                        </m:r>
                      </m:e>
                    </m:d>
                  </m:oMath>
                </a14:m>
                <a:r>
                  <a:rPr lang="vi-VN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lvl="0" algn="just"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vi-VN" sz="4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𝒙</m:t>
                            </m:r>
                            <m:r>
                              <a:rPr lang="vi-VN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vi-VN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e>
                        </m:d>
                        <m:r>
                          <a:rPr lang="vi-VN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vi-VN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𝒚𝒊</m:t>
                        </m:r>
                      </m:e>
                    </m:d>
                    <m:r>
                      <a:rPr lang="vi-VN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lang="vi-VN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𝒚</m:t>
                            </m:r>
                            <m:r>
                              <a:rPr lang="vi-VN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vi-VN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e>
                        </m:d>
                        <m:r>
                          <a:rPr lang="vi-VN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𝒊</m:t>
                        </m:r>
                      </m:e>
                    </m:d>
                  </m:oMath>
                </a14:m>
                <a:r>
                  <a:rPr lang="vi-VN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⇔</m:t>
                    </m:r>
                    <m:sSup>
                      <m:sSup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𝒙</m:t>
                            </m:r>
                            <m:r>
                              <a:rPr lang="vi-VN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vi-VN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vi-VN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vi-VN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𝒚</m:t>
                        </m:r>
                      </m:e>
                      <m:sup>
                        <m:r>
                          <a:rPr lang="vi-VN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vi-VN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vi-VN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vi-VN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𝒚</m:t>
                            </m:r>
                            <m:r>
                              <a:rPr lang="vi-VN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vi-VN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vi-VN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2EB5EDB-627D-4651-98CC-16819AFA89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42" y="8632332"/>
                <a:ext cx="22020520" cy="1586396"/>
              </a:xfrm>
              <a:prstGeom prst="rect">
                <a:avLst/>
              </a:prstGeom>
              <a:blipFill>
                <a:blip r:embed="rId11"/>
                <a:stretch>
                  <a:fillRect t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559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33101" y="-3048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05710" y="-1524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312960" y="573942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49: SỐ PHỨC</a:t>
            </a:r>
          </a:p>
        </p:txBody>
      </p:sp>
      <p:grpSp>
        <p:nvGrpSpPr>
          <p:cNvPr id="32" name="Group 3">
            <a:extLst>
              <a:ext uri="{FF2B5EF4-FFF2-40B4-BE49-F238E27FC236}">
                <a16:creationId xmlns:a16="http://schemas.microsoft.com/office/drawing/2014/main" id="{B6E05E51-47EA-496D-A45B-E1C5C5414310}"/>
              </a:ext>
            </a:extLst>
          </p:cNvPr>
          <p:cNvGrpSpPr/>
          <p:nvPr/>
        </p:nvGrpSpPr>
        <p:grpSpPr>
          <a:xfrm>
            <a:off x="22840" y="1965498"/>
            <a:ext cx="24153914" cy="9997902"/>
            <a:chOff x="48567" y="4381500"/>
            <a:chExt cx="24153914" cy="942311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3" name="Rounded Rectangle 52">
              <a:extLst>
                <a:ext uri="{FF2B5EF4-FFF2-40B4-BE49-F238E27FC236}">
                  <a16:creationId xmlns:a16="http://schemas.microsoft.com/office/drawing/2014/main" id="{853AE559-1947-4EEE-B095-CBD0BA65F165}"/>
                </a:ext>
              </a:extLst>
            </p:cNvPr>
            <p:cNvSpPr/>
            <p:nvPr/>
          </p:nvSpPr>
          <p:spPr>
            <a:xfrm>
              <a:off x="353961" y="4991101"/>
              <a:ext cx="23848520" cy="881351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34" name="Group 5">
              <a:extLst>
                <a:ext uri="{FF2B5EF4-FFF2-40B4-BE49-F238E27FC236}">
                  <a16:creationId xmlns:a16="http://schemas.microsoft.com/office/drawing/2014/main" id="{136E9E8A-1AF8-4B4D-B6B4-23D2CAD17415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B1507B68-96BC-4E42-BACC-9D5A112E7B9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7">
                <a:extLst>
                  <a:ext uri="{FF2B5EF4-FFF2-40B4-BE49-F238E27FC236}">
                    <a16:creationId xmlns:a16="http://schemas.microsoft.com/office/drawing/2014/main" id="{CD3007C1-4859-49E4-B5F8-059BBAC2977C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7" name="Picture 8">
                <a:extLst>
                  <a:ext uri="{FF2B5EF4-FFF2-40B4-BE49-F238E27FC236}">
                    <a16:creationId xmlns:a16="http://schemas.microsoft.com/office/drawing/2014/main" id="{064FAF82-860C-465B-AA35-44B41411C3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6D09E1B-E01D-4941-AF85-6F8672AA9CF1}"/>
                  </a:ext>
                </a:extLst>
              </p:cNvPr>
              <p:cNvSpPr/>
              <p:nvPr/>
            </p:nvSpPr>
            <p:spPr>
              <a:xfrm>
                <a:off x="563199" y="3329529"/>
                <a:ext cx="2327235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𝑨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𝒙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e>
                        </m:d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𝒙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e>
                        </m:d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𝒊</m:t>
                        </m:r>
                      </m:e>
                    </m:d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𝒙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𝟑</m:t>
                            </m:r>
                          </m:e>
                        </m:d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𝒙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𝟒</m:t>
                            </m:r>
                          </m:e>
                        </m:d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𝒊</m:t>
                        </m:r>
                      </m:e>
                    </m:d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𝒙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𝟓</m:t>
                            </m:r>
                          </m:e>
                        </m:d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𝒙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𝟔</m:t>
                            </m:r>
                          </m:e>
                        </m:d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𝒊</m:t>
                        </m:r>
                      </m:e>
                    </m: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6D09E1B-E01D-4941-AF85-6F8672AA9C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99" y="3329529"/>
                <a:ext cx="23272352" cy="1569660"/>
              </a:xfrm>
              <a:prstGeom prst="rect">
                <a:avLst/>
              </a:prstGeom>
              <a:blipFill>
                <a:blip r:embed="rId3"/>
                <a:stretch>
                  <a:fillRect t="-8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3F13F50-3F44-4C7C-BD58-BEEC872E611B}"/>
                  </a:ext>
                </a:extLst>
              </p:cNvPr>
              <p:cNvSpPr/>
              <p:nvPr/>
            </p:nvSpPr>
            <p:spPr>
              <a:xfrm>
                <a:off x="952949" y="4899189"/>
                <a:ext cx="24544303" cy="66409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𝒙</m:t>
                                </m:r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𝒙</m:t>
                                </m:r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𝒙</m:t>
                                </m:r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𝒙</m:t>
                                </m:r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𝟒</m:t>
                                </m:r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𝒙</m:t>
                                </m:r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𝟓</m:t>
                                </m:r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𝒙</m:t>
                                </m:r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𝟔</m:t>
                                </m:r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𝟔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𝟓</m:t>
                        </m:r>
                      </m:e>
                    </m:rad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𝟏𝟒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𝟐𝟓</m:t>
                        </m:r>
                      </m:e>
                    </m:rad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𝟐𝟐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𝟔𝟏</m:t>
                        </m:r>
                      </m:e>
                    </m:ra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e>
                    </m:rad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.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𝒙</m:t>
                                    </m:r>
                                    <m:r>
                                      <a:rPr lang="vi-VN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4800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vi-VN" sz="4800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  <m:t>𝟑</m:t>
                                        </m:r>
                                      </m:num>
                                      <m:den>
                                        <m:r>
                                          <a:rPr lang="vi-VN" sz="4800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4800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vi-VN" sz="4800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vi-VN" sz="4800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4800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vi-VN" sz="4800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  <m:t>𝟏𝟏</m:t>
                                        </m:r>
                                      </m:num>
                                      <m:den>
                                        <m:r>
                                          <a:rPr lang="vi-VN" sz="4800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  <m:r>
                                      <a:rPr lang="vi-VN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−</m:t>
                                    </m:r>
                                    <m:r>
                                      <a:rPr lang="vi-VN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4800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vi-VN" sz="4800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vi-VN" sz="4800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e>
                    </m:d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𝒙</m:t>
                                </m:r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𝟕</m:t>
                                    </m:r>
                                  </m:num>
                                  <m:den>
                                    <m:r>
                                      <a:rPr lang="vi-VN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den>
                        </m:f>
                      </m:e>
                    </m:ra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e>
                    </m:rad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𝒙</m:t>
                                </m:r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vi-VN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𝟏𝟏</m:t>
                                    </m:r>
                                  </m:num>
                                  <m:den>
                                    <m:r>
                                      <a:rPr lang="vi-VN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𝒙</m:t>
                                </m:r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vi-VN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vi-VN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𝒙</m:t>
                                </m:r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𝟕</m:t>
                                    </m:r>
                                  </m:num>
                                  <m:den>
                                    <m:r>
                                      <a:rPr lang="vi-VN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den>
                        </m:f>
                      </m:e>
                    </m:ra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e>
                    </m:rad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𝟏𝟕</m:t>
                        </m:r>
                      </m:e>
                    </m:rad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den>
                        </m:f>
                      </m:e>
                    </m:rad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𝟏𝟕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3F13F50-3F44-4C7C-BD58-BEEC872E6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949" y="4899189"/>
                <a:ext cx="24544303" cy="66409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172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33101" y="-3048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05710" y="-1524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312960" y="573942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49: SỐ PHỨC</a:t>
            </a:r>
          </a:p>
        </p:txBody>
      </p:sp>
      <p:grpSp>
        <p:nvGrpSpPr>
          <p:cNvPr id="32" name="Group 3">
            <a:extLst>
              <a:ext uri="{FF2B5EF4-FFF2-40B4-BE49-F238E27FC236}">
                <a16:creationId xmlns:a16="http://schemas.microsoft.com/office/drawing/2014/main" id="{B6E05E51-47EA-496D-A45B-E1C5C5414310}"/>
              </a:ext>
            </a:extLst>
          </p:cNvPr>
          <p:cNvGrpSpPr/>
          <p:nvPr/>
        </p:nvGrpSpPr>
        <p:grpSpPr>
          <a:xfrm>
            <a:off x="77945" y="7144246"/>
            <a:ext cx="24153914" cy="5945767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3" name="Rounded Rectangle 52">
              <a:extLst>
                <a:ext uri="{FF2B5EF4-FFF2-40B4-BE49-F238E27FC236}">
                  <a16:creationId xmlns:a16="http://schemas.microsoft.com/office/drawing/2014/main" id="{853AE559-1947-4EEE-B095-CBD0BA65F165}"/>
                </a:ext>
              </a:extLst>
            </p:cNvPr>
            <p:cNvSpPr/>
            <p:nvPr/>
          </p:nvSpPr>
          <p:spPr>
            <a:xfrm>
              <a:off x="353961" y="4991101"/>
              <a:ext cx="23848520" cy="51192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34" name="Group 5">
              <a:extLst>
                <a:ext uri="{FF2B5EF4-FFF2-40B4-BE49-F238E27FC236}">
                  <a16:creationId xmlns:a16="http://schemas.microsoft.com/office/drawing/2014/main" id="{136E9E8A-1AF8-4B4D-B6B4-23D2CAD17415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B1507B68-96BC-4E42-BACC-9D5A112E7B9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7">
                <a:extLst>
                  <a:ext uri="{FF2B5EF4-FFF2-40B4-BE49-F238E27FC236}">
                    <a16:creationId xmlns:a16="http://schemas.microsoft.com/office/drawing/2014/main" id="{CD3007C1-4859-49E4-B5F8-059BBAC2977C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7" name="Picture 8">
                <a:extLst>
                  <a:ext uri="{FF2B5EF4-FFF2-40B4-BE49-F238E27FC236}">
                    <a16:creationId xmlns:a16="http://schemas.microsoft.com/office/drawing/2014/main" id="{064FAF82-860C-465B-AA35-44B41411C3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921516E-FC8C-424F-9E9F-6EC48C1468A5}"/>
                  </a:ext>
                </a:extLst>
              </p:cNvPr>
              <p:cNvSpPr/>
              <p:nvPr/>
            </p:nvSpPr>
            <p:spPr>
              <a:xfrm>
                <a:off x="1408062" y="8076575"/>
                <a:ext cx="22789573" cy="4049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xảy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khi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𝒙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𝟏𝟏</m:t>
                                </m:r>
                              </m:num>
                              <m:den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𝒙</m:t>
                            </m:r>
                          </m:e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𝒙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𝟕</m:t>
                                </m:r>
                              </m:num>
                              <m:den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=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𝟎</m:t>
                            </m:r>
                          </m:e>
                        </m:eqArr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⇔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𝒎𝒊𝒏𝑨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𝟏𝟕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𝒂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𝟏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𝒃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𝟐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𝟑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𝒂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𝒃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𝟏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921516E-FC8C-424F-9E9F-6EC48C1468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062" y="8076575"/>
                <a:ext cx="22789573" cy="4049827"/>
              </a:xfrm>
              <a:prstGeom prst="rect">
                <a:avLst/>
              </a:prstGeom>
              <a:blipFill>
                <a:blip r:embed="rId3"/>
                <a:stretch>
                  <a:fillRect b="-1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AFD0FC1-2E2C-4D23-A176-6DD7156D9C1D}"/>
              </a:ext>
            </a:extLst>
          </p:cNvPr>
          <p:cNvGrpSpPr/>
          <p:nvPr/>
        </p:nvGrpSpPr>
        <p:grpSpPr>
          <a:xfrm>
            <a:off x="413911" y="5791200"/>
            <a:ext cx="23556178" cy="1234536"/>
            <a:chOff x="425801" y="4978171"/>
            <a:chExt cx="23556178" cy="123453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4C57D4C-5D56-4941-B835-B0768D343A5C}"/>
                </a:ext>
              </a:extLst>
            </p:cNvPr>
            <p:cNvGrpSpPr/>
            <p:nvPr/>
          </p:nvGrpSpPr>
          <p:grpSpPr>
            <a:xfrm>
              <a:off x="425801" y="4978171"/>
              <a:ext cx="23556178" cy="1234536"/>
              <a:chOff x="241306" y="2243792"/>
              <a:chExt cx="11778089" cy="617268"/>
            </a:xfrm>
            <a:solidFill>
              <a:srgbClr val="327E3B"/>
            </a:solidFill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FD535CD-696C-46C0-A676-21C7CB8B0F6D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C8ECEC3-2D33-4500-876F-5F5F653A0216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3585678-D6EF-4EF6-96A5-867D118F61F8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1EBB56AD-1630-4338-9E0F-C5A89B77D3B7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EA03C83-492A-45A1-8D4A-869EE317DA75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DE5017BA-1780-43F5-A324-E7886260281C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D074FB8-DBF1-48B2-8DA2-6074BCE527FF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F79D66C9-E03C-44D1-8283-9C0D301D9D00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1837E48-7912-41DD-9005-7984BB90DA03}"/>
                </a:ext>
              </a:extLst>
            </p:cNvPr>
            <p:cNvSpPr/>
            <p:nvPr/>
          </p:nvSpPr>
          <p:spPr>
            <a:xfrm>
              <a:off x="1774783" y="5128167"/>
              <a:ext cx="18473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4856A6B2-E75A-46F4-B1FD-869520E1A97E}"/>
              </a:ext>
            </a:extLst>
          </p:cNvPr>
          <p:cNvSpPr/>
          <p:nvPr/>
        </p:nvSpPr>
        <p:spPr>
          <a:xfrm>
            <a:off x="12433592" y="5791200"/>
            <a:ext cx="1088530" cy="115974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4F9DE20-BCA0-4200-A621-564E847E0BB8}"/>
              </a:ext>
            </a:extLst>
          </p:cNvPr>
          <p:cNvGrpSpPr/>
          <p:nvPr/>
        </p:nvGrpSpPr>
        <p:grpSpPr>
          <a:xfrm>
            <a:off x="51764" y="2013279"/>
            <a:ext cx="24180095" cy="3476392"/>
            <a:chOff x="923003" y="3917552"/>
            <a:chExt cx="24180095" cy="3227246"/>
          </a:xfrm>
        </p:grpSpPr>
        <p:sp>
          <p:nvSpPr>
            <p:cNvPr id="30" name="Rounded Rectangle 41">
              <a:extLst>
                <a:ext uri="{FF2B5EF4-FFF2-40B4-BE49-F238E27FC236}">
                  <a16:creationId xmlns:a16="http://schemas.microsoft.com/office/drawing/2014/main" id="{0CC42828-73D4-4D30-AC9A-FD880B533E59}"/>
                </a:ext>
              </a:extLst>
            </p:cNvPr>
            <p:cNvSpPr/>
            <p:nvPr/>
          </p:nvSpPr>
          <p:spPr>
            <a:xfrm>
              <a:off x="1362045" y="4215646"/>
              <a:ext cx="23741053" cy="292915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6F16C80-F38A-4AF9-AD31-8B2C2B283451}"/>
                </a:ext>
              </a:extLst>
            </p:cNvPr>
            <p:cNvSpPr txBox="1"/>
            <p:nvPr/>
          </p:nvSpPr>
          <p:spPr>
            <a:xfrm>
              <a:off x="5030787" y="4403368"/>
              <a:ext cx="17983200" cy="658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E8EA914-415A-487A-9F0E-8D0EFD29C0B4}"/>
                </a:ext>
              </a:extLst>
            </p:cNvPr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4F6E8AA6-5103-481F-9B1F-5C8C064D0B45}"/>
                  </a:ext>
                </a:extLst>
              </p:cNvPr>
              <p:cNvGrpSpPr/>
              <p:nvPr/>
            </p:nvGrpSpPr>
            <p:grpSpPr>
              <a:xfrm>
                <a:off x="1362045" y="4056328"/>
                <a:ext cx="3609748" cy="832104"/>
                <a:chOff x="2028795" y="4418278"/>
                <a:chExt cx="3609748" cy="832104"/>
              </a:xfrm>
            </p:grpSpPr>
            <p:sp>
              <p:nvSpPr>
                <p:cNvPr id="44" name="Freeform 20">
                  <a:extLst>
                    <a:ext uri="{FF2B5EF4-FFF2-40B4-BE49-F238E27FC236}">
                      <a16:creationId xmlns:a16="http://schemas.microsoft.com/office/drawing/2014/main" id="{592E07AB-BE56-44B6-8A7D-967D8C7E29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800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0344D5C0-31F3-4402-9DC6-8648580E833C}"/>
                    </a:ext>
                  </a:extLst>
                </p:cNvPr>
                <p:cNvSpPr txBox="1"/>
                <p:nvPr/>
              </p:nvSpPr>
              <p:spPr>
                <a:xfrm>
                  <a:off x="2577464" y="4480054"/>
                  <a:ext cx="3061079" cy="6580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PT 49.1.</a:t>
                  </a:r>
                </a:p>
              </p:txBody>
            </p:sp>
          </p:grpSp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91A8DF8D-393A-4E1A-811C-A28CE16520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AAD43C2-D4AA-4525-8398-7498515DF963}"/>
                  </a:ext>
                </a:extLst>
              </p:cNvPr>
              <p:cNvSpPr/>
              <p:nvPr/>
            </p:nvSpPr>
            <p:spPr>
              <a:xfrm>
                <a:off x="1862681" y="6039565"/>
                <a:ext cx="73449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AAD43C2-D4AA-4525-8398-7498515DF9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681" y="6039565"/>
                <a:ext cx="734495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A2C6D4C-5CBF-4FE0-BF56-1CD42C07BB1E}"/>
                  </a:ext>
                </a:extLst>
              </p:cNvPr>
              <p:cNvSpPr/>
              <p:nvPr/>
            </p:nvSpPr>
            <p:spPr>
              <a:xfrm>
                <a:off x="8072276" y="5975142"/>
                <a:ext cx="73449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A2C6D4C-5CBF-4FE0-BF56-1CD42C07BB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2276" y="5975142"/>
                <a:ext cx="734495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C5A48B3-43A5-405D-B914-37472E3811D0}"/>
                  </a:ext>
                </a:extLst>
              </p:cNvPr>
              <p:cNvSpPr/>
              <p:nvPr/>
            </p:nvSpPr>
            <p:spPr>
              <a:xfrm>
                <a:off x="14089658" y="5842204"/>
                <a:ext cx="73449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C5A48B3-43A5-405D-B914-37472E381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9658" y="5842204"/>
                <a:ext cx="734495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CE63ABA-1C08-47C9-B8E2-D3125C778CB1}"/>
                  </a:ext>
                </a:extLst>
              </p:cNvPr>
              <p:cNvSpPr/>
              <p:nvPr/>
            </p:nvSpPr>
            <p:spPr>
              <a:xfrm>
                <a:off x="20036373" y="5843723"/>
                <a:ext cx="73449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CE63ABA-1C08-47C9-B8E2-D3125C778C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6373" y="5843723"/>
                <a:ext cx="734495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46CE3C1-95DE-4FC5-BD99-7BD4F4E26774}"/>
                  </a:ext>
                </a:extLst>
              </p:cNvPr>
              <p:cNvSpPr/>
              <p:nvPr/>
            </p:nvSpPr>
            <p:spPr>
              <a:xfrm>
                <a:off x="1671110" y="2445380"/>
                <a:ext cx="22470914" cy="2792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𝒛</m:t>
                    </m:r>
                  </m:oMath>
                </a14:m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vi-VN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𝒛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e>
                    </m:d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𝒛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𝒊</m:t>
                        </m:r>
                      </m:e>
                    </m:d>
                  </m:oMath>
                </a14:m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lang="vi-VN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𝑨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𝒛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𝒊</m:t>
                        </m:r>
                      </m:e>
                    </m:d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𝒛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𝟑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𝟒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𝒊</m:t>
                        </m:r>
                      </m:e>
                    </m:d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𝒛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𝟓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𝟔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𝒊</m:t>
                        </m:r>
                      </m:e>
                    </m:d>
                  </m:oMath>
                </a14:m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vi-VN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𝒂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𝒃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𝟏𝟕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vi-VN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𝒂</m:t>
                    </m:r>
                  </m:oMath>
                </a14:m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𝒃</m:t>
                    </m:r>
                  </m:oMath>
                </a14:m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vi-VN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hữu</a:t>
                </a:r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vi-VN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𝟑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𝒂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𝒃</m:t>
                    </m:r>
                  </m:oMath>
                </a14:m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vi-VN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46CE3C1-95DE-4FC5-BD99-7BD4F4E267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110" y="2445380"/>
                <a:ext cx="22470914" cy="2792046"/>
              </a:xfrm>
              <a:prstGeom prst="rect">
                <a:avLst/>
              </a:prstGeom>
              <a:blipFill>
                <a:blip r:embed="rId9"/>
                <a:stretch>
                  <a:fillRect l="-1221" t="-5240" r="-787" b="-2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427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425801" y="5638800"/>
            <a:ext cx="23556178" cy="1234536"/>
            <a:chOff x="425801" y="4978171"/>
            <a:chExt cx="23556178" cy="1234536"/>
          </a:xfrm>
        </p:grpSpPr>
        <p:grpSp>
          <p:nvGrpSpPr>
            <p:cNvPr id="94" name="Group 93"/>
            <p:cNvGrpSpPr/>
            <p:nvPr/>
          </p:nvGrpSpPr>
          <p:grpSpPr>
            <a:xfrm>
              <a:off x="425801" y="4978171"/>
              <a:ext cx="23556178" cy="1234536"/>
              <a:chOff x="241306" y="2243792"/>
              <a:chExt cx="11778089" cy="617268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46BD65E-20C7-4003-B03B-FD5722A28954}"/>
                </a:ext>
              </a:extLst>
            </p:cNvPr>
            <p:cNvSpPr/>
            <p:nvPr/>
          </p:nvSpPr>
          <p:spPr>
            <a:xfrm>
              <a:off x="1774783" y="5128167"/>
              <a:ext cx="18473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3654" y="1860878"/>
            <a:ext cx="24090260" cy="3269118"/>
            <a:chOff x="923003" y="3917552"/>
            <a:chExt cx="24090260" cy="3218324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8"/>
              <a:ext cx="23741053" cy="270901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658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48" cy="832104"/>
                <a:chOff x="2028795" y="4418277"/>
                <a:chExt cx="3609748" cy="832104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061079" cy="6580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PT 49.2.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324850" y="421542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49: SỐ PHỨC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C15821C-A20F-4646-B88F-1C29B68D8C6B}"/>
                  </a:ext>
                </a:extLst>
              </p:cNvPr>
              <p:cNvSpPr/>
              <p:nvPr/>
            </p:nvSpPr>
            <p:spPr>
              <a:xfrm>
                <a:off x="1874571" y="5887165"/>
                <a:ext cx="3922228" cy="932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US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𝟐𝟑𝟏𝟓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C15821C-A20F-4646-B88F-1C29B68D8C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571" y="5887165"/>
                <a:ext cx="3922228" cy="9329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1FA2EFF-34F3-4180-B027-886C9FCDA03A}"/>
                  </a:ext>
                </a:extLst>
              </p:cNvPr>
              <p:cNvSpPr/>
              <p:nvPr/>
            </p:nvSpPr>
            <p:spPr>
              <a:xfrm>
                <a:off x="8084166" y="5822742"/>
                <a:ext cx="3922228" cy="932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US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8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1FA2EFF-34F3-4180-B027-886C9FCDA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4166" y="5822742"/>
                <a:ext cx="3922228" cy="9329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2ED9FAF-9C3E-41EA-A38D-BD951FE6B894}"/>
                  </a:ext>
                </a:extLst>
              </p:cNvPr>
              <p:cNvSpPr/>
              <p:nvPr/>
            </p:nvSpPr>
            <p:spPr>
              <a:xfrm>
                <a:off x="14101548" y="5689804"/>
                <a:ext cx="3922228" cy="917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US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𝟏𝟑𝟕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2ED9FAF-9C3E-41EA-A38D-BD951FE6B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1548" y="5689804"/>
                <a:ext cx="3922228" cy="9178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596032C-3B3D-4652-96BA-3884250D4090}"/>
                  </a:ext>
                </a:extLst>
              </p:cNvPr>
              <p:cNvSpPr/>
              <p:nvPr/>
            </p:nvSpPr>
            <p:spPr>
              <a:xfrm>
                <a:off x="20048263" y="5691323"/>
                <a:ext cx="3922228" cy="917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US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𝟑𝟎𝟗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596032C-3B3D-4652-96BA-3884250D40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8263" y="5691323"/>
                <a:ext cx="3922228" cy="9178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">
            <a:extLst>
              <a:ext uri="{FF2B5EF4-FFF2-40B4-BE49-F238E27FC236}">
                <a16:creationId xmlns:a16="http://schemas.microsoft.com/office/drawing/2014/main" id="{B6E05E51-47EA-496D-A45B-E1C5C5414310}"/>
              </a:ext>
            </a:extLst>
          </p:cNvPr>
          <p:cNvGrpSpPr/>
          <p:nvPr/>
        </p:nvGrpSpPr>
        <p:grpSpPr>
          <a:xfrm>
            <a:off x="152697" y="6982066"/>
            <a:ext cx="24153914" cy="6768367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3" name="Rounded Rectangle 52">
              <a:extLst>
                <a:ext uri="{FF2B5EF4-FFF2-40B4-BE49-F238E27FC236}">
                  <a16:creationId xmlns:a16="http://schemas.microsoft.com/office/drawing/2014/main" id="{853AE559-1947-4EEE-B095-CBD0BA65F165}"/>
                </a:ext>
              </a:extLst>
            </p:cNvPr>
            <p:cNvSpPr/>
            <p:nvPr/>
          </p:nvSpPr>
          <p:spPr>
            <a:xfrm>
              <a:off x="353961" y="4991101"/>
              <a:ext cx="23848520" cy="51192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5">
              <a:extLst>
                <a:ext uri="{FF2B5EF4-FFF2-40B4-BE49-F238E27FC236}">
                  <a16:creationId xmlns:a16="http://schemas.microsoft.com/office/drawing/2014/main" id="{136E9E8A-1AF8-4B4D-B6B4-23D2CAD17415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B1507B68-96BC-4E42-BACC-9D5A112E7B9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TextBox 7">
                <a:extLst>
                  <a:ext uri="{FF2B5EF4-FFF2-40B4-BE49-F238E27FC236}">
                    <a16:creationId xmlns:a16="http://schemas.microsoft.com/office/drawing/2014/main" id="{CD3007C1-4859-49E4-B5F8-059BBAC2977C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703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7" name="Picture 8">
                <a:extLst>
                  <a:ext uri="{FF2B5EF4-FFF2-40B4-BE49-F238E27FC236}">
                    <a16:creationId xmlns:a16="http://schemas.microsoft.com/office/drawing/2014/main" id="{064FAF82-860C-465B-AA35-44B41411C3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30C2210-1738-44E5-A2AB-57484F24AFD1}"/>
                  </a:ext>
                </a:extLst>
              </p:cNvPr>
              <p:cNvSpPr/>
              <p:nvPr/>
            </p:nvSpPr>
            <p:spPr>
              <a:xfrm>
                <a:off x="1019315" y="2381403"/>
                <a:ext cx="22962664" cy="2651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indent="-630555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</a:t>
                </a:r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vi-VN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𝒛</m:t>
                    </m:r>
                  </m:oMath>
                </a14:m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thoả</a:t>
                </a:r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𝒛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𝟑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𝒊</m:t>
                        </m:r>
                      </m:e>
                    </m:d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vi-VN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𝑴</m:t>
                    </m:r>
                  </m:oMath>
                </a14:m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𝒎</m:t>
                    </m:r>
                  </m:oMath>
                </a14:m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𝑷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𝒛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𝒛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𝒊</m:t>
                            </m:r>
                          </m:e>
                        </m:d>
                      </m:e>
                      <m: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vi-VN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môđun</a:t>
                </a:r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𝒘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𝑴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𝒎𝒊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30C2210-1738-44E5-A2AB-57484F24AF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315" y="2381403"/>
                <a:ext cx="22962664" cy="2651752"/>
              </a:xfrm>
              <a:prstGeom prst="rect">
                <a:avLst/>
              </a:prstGeom>
              <a:blipFill>
                <a:blip r:embed="rId8"/>
                <a:stretch>
                  <a:fillRect t="-1839" b="-1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7FF7418-0058-446A-B444-E5EF68B9280E}"/>
                  </a:ext>
                </a:extLst>
              </p:cNvPr>
              <p:cNvSpPr/>
              <p:nvPr/>
            </p:nvSpPr>
            <p:spPr>
              <a:xfrm>
                <a:off x="305394" y="8135975"/>
                <a:ext cx="23011806" cy="1007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nl-NL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𝒛</m:t>
                    </m:r>
                    <m:r>
                      <a:rPr lang="nl-NL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nl-NL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nl-NL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nl-NL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𝒚𝒊</m:t>
                    </m:r>
                    <m:r>
                      <a:rPr lang="nl-NL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 </m:t>
                    </m:r>
                  </m:oMath>
                </a14:m>
                <a:r>
                  <a:rPr lang="nl-NL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Ta có </a:t>
                </a:r>
                <a14:m>
                  <m:oMath xmlns:m="http://schemas.openxmlformats.org/officeDocument/2006/math">
                    <m:r>
                      <a:rPr lang="nl-NL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𝑷</m:t>
                    </m:r>
                    <m:r>
                      <a:rPr lang="nl-NL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nl-NL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𝒙</m:t>
                            </m:r>
                            <m:r>
                              <a:rPr lang="nl-NL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nl-NL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nl-NL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nl-NL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nl-NL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𝒚</m:t>
                        </m:r>
                      </m:e>
                      <m:sup>
                        <m:r>
                          <a:rPr lang="nl-NL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nl-NL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nl-NL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nl-NL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nl-NL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nl-NL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𝒚</m:t>
                                </m:r>
                                <m:r>
                                  <a:rPr lang="nl-NL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nl-NL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nl-NL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nl-NL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nl-NL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𝟒</m:t>
                    </m:r>
                    <m:r>
                      <a:rPr lang="nl-NL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nl-NL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nl-NL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𝟐</m:t>
                    </m:r>
                    <m:r>
                      <a:rPr lang="nl-NL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𝒚</m:t>
                    </m:r>
                    <m:r>
                      <a:rPr lang="nl-NL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nl-NL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𝟑</m:t>
                    </m:r>
                  </m:oMath>
                </a14:m>
                <a:r>
                  <a:rPr lang="nl-NL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7FF7418-0058-446A-B444-E5EF68B928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94" y="8135975"/>
                <a:ext cx="23011806" cy="1007455"/>
              </a:xfrm>
              <a:prstGeom prst="rect">
                <a:avLst/>
              </a:prstGeom>
              <a:blipFill>
                <a:blip r:embed="rId9"/>
                <a:stretch>
                  <a:fillRect t="-3030" b="-24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AA58EC2-B083-442B-A66E-C2C47CABF837}"/>
                  </a:ext>
                </a:extLst>
              </p:cNvPr>
              <p:cNvSpPr/>
              <p:nvPr/>
            </p:nvSpPr>
            <p:spPr>
              <a:xfrm>
                <a:off x="308647" y="9219579"/>
                <a:ext cx="22137674" cy="932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khác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l-NL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𝒛</m:t>
                        </m:r>
                        <m:r>
                          <a:rPr lang="nl-NL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nl-NL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𝟑</m:t>
                        </m:r>
                        <m:r>
                          <a:rPr lang="nl-NL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nl-NL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𝟒</m:t>
                        </m:r>
                        <m:r>
                          <a:rPr lang="nl-NL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𝒊</m:t>
                        </m:r>
                      </m:e>
                    </m:d>
                    <m:r>
                      <a:rPr lang="nl-NL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nl-NL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𝟓</m:t>
                        </m:r>
                      </m:e>
                    </m:rad>
                    <m:r>
                      <a:rPr lang="nl-NL" sz="4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⇔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nl-NL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𝒙</m:t>
                            </m:r>
                            <m:r>
                              <a:rPr lang="nl-NL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nl-NL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nl-NL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nl-NL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nl-NL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𝒚</m:t>
                            </m:r>
                            <m:r>
                              <a:rPr lang="nl-NL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nl-NL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nl-NL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nl-NL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nl-NL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𝟓</m:t>
                    </m:r>
                  </m:oMath>
                </a14:m>
                <a:r>
                  <a:rPr lang="nl-NL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AA58EC2-B083-442B-A66E-C2C47CABF8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47" y="9219579"/>
                <a:ext cx="22137674" cy="932628"/>
              </a:xfrm>
              <a:prstGeom prst="rect">
                <a:avLst/>
              </a:prstGeom>
              <a:blipFill>
                <a:blip r:embed="rId10"/>
                <a:stretch>
                  <a:fillRect t="-5229" b="-32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5942451-FB84-4F90-9527-A6FB502D6977}"/>
                  </a:ext>
                </a:extLst>
              </p:cNvPr>
              <p:cNvSpPr/>
              <p:nvPr/>
            </p:nvSpPr>
            <p:spPr>
              <a:xfrm>
                <a:off x="318493" y="10470294"/>
                <a:ext cx="11391580" cy="9326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nl-NL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nl-NL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nl-NL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𝟑</m:t>
                    </m:r>
                    <m:r>
                      <a:rPr lang="nl-NL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nl-NL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𝟓</m:t>
                        </m:r>
                      </m:e>
                    </m:rad>
                    <m:func>
                      <m:func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nl-NL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𝒔𝒊𝒏</m:t>
                        </m:r>
                      </m:fName>
                      <m:e>
                        <m:r>
                          <a:rPr lang="nl-NL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𝒕</m:t>
                        </m:r>
                      </m:e>
                    </m:func>
                  </m:oMath>
                </a14:m>
                <a:r>
                  <a:rPr lang="nl-NL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𝒚</m:t>
                    </m:r>
                    <m:r>
                      <a:rPr lang="nl-NL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nl-NL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𝟒</m:t>
                    </m:r>
                    <m:r>
                      <a:rPr lang="nl-NL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nl-NL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𝟓</m:t>
                        </m:r>
                      </m:e>
                    </m:rad>
                    <m:func>
                      <m:func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nl-NL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nl-NL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𝒕</m:t>
                        </m:r>
                      </m:e>
                    </m:func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5942451-FB84-4F90-9527-A6FB502D69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93" y="10470294"/>
                <a:ext cx="11391580" cy="932628"/>
              </a:xfrm>
              <a:prstGeom prst="rect">
                <a:avLst/>
              </a:prstGeom>
              <a:blipFill>
                <a:blip r:embed="rId11"/>
                <a:stretch>
                  <a:fillRect t="-5229" b="-32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7CDB5A1-8EA2-42C1-BE1B-548A8BC3C368}"/>
                  </a:ext>
                </a:extLst>
              </p:cNvPr>
              <p:cNvSpPr/>
              <p:nvPr/>
            </p:nvSpPr>
            <p:spPr>
              <a:xfrm>
                <a:off x="11983665" y="10470294"/>
                <a:ext cx="11700383" cy="9326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nl-NL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𝑷</m:t>
                    </m:r>
                    <m:r>
                      <a:rPr lang="nl-NL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nl-NL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𝟒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nl-NL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𝟓</m:t>
                        </m:r>
                      </m:e>
                    </m:rad>
                    <m:func>
                      <m:func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nl-NL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𝒔𝒊𝒏</m:t>
                        </m:r>
                      </m:fName>
                      <m:e>
                        <m:r>
                          <a:rPr lang="nl-NL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𝒕</m:t>
                        </m:r>
                      </m:e>
                    </m:func>
                    <m:r>
                      <a:rPr lang="nl-NL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nl-NL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nl-NL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𝟓</m:t>
                        </m:r>
                      </m:e>
                    </m:rad>
                    <m:func>
                      <m:func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nl-NL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nl-NL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𝒕</m:t>
                        </m:r>
                      </m:e>
                    </m:func>
                    <m:r>
                      <a:rPr lang="nl-NL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nl-NL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𝟐𝟑</m:t>
                    </m:r>
                  </m:oMath>
                </a14:m>
                <a:r>
                  <a:rPr lang="nl-NL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7CDB5A1-8EA2-42C1-BE1B-548A8BC3C3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3665" y="10470294"/>
                <a:ext cx="11700383" cy="932628"/>
              </a:xfrm>
              <a:prstGeom prst="rect">
                <a:avLst/>
              </a:prstGeom>
              <a:blipFill>
                <a:blip r:embed="rId12"/>
                <a:stretch>
                  <a:fillRect t="-5229" r="-1355" b="-32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E53ABCF8-7070-453C-9C94-FDEFB18CC7A9}"/>
                  </a:ext>
                </a:extLst>
              </p:cNvPr>
              <p:cNvSpPr/>
              <p:nvPr/>
            </p:nvSpPr>
            <p:spPr>
              <a:xfrm>
                <a:off x="230086" y="11642906"/>
                <a:ext cx="13747730" cy="932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𝟏𝟎</m:t>
                    </m:r>
                    <m:r>
                      <a:rPr lang="fr-FR" sz="4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≤</m:t>
                    </m:r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𝟒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𝟓</m:t>
                        </m:r>
                      </m:e>
                    </m:rad>
                    <m:func>
                      <m:func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fr-FR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𝒔𝒊𝒏</m:t>
                        </m:r>
                      </m:fName>
                      <m:e>
                        <m:r>
                          <a:rPr lang="fr-FR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𝒕</m:t>
                        </m:r>
                      </m:e>
                    </m:func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𝟓</m:t>
                        </m:r>
                      </m:e>
                    </m:rad>
                    <m:func>
                      <m:func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fr-FR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fr-FR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𝒕</m:t>
                        </m:r>
                      </m:e>
                    </m:func>
                    <m:r>
                      <a:rPr lang="fr-FR" sz="4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≤</m:t>
                    </m:r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𝟏𝟎</m:t>
                    </m:r>
                  </m:oMath>
                </a14:m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E53ABCF8-7070-453C-9C94-FDEFB18CC7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86" y="11642906"/>
                <a:ext cx="13747730" cy="932628"/>
              </a:xfrm>
              <a:prstGeom prst="rect">
                <a:avLst/>
              </a:prstGeom>
              <a:blipFill>
                <a:blip r:embed="rId13"/>
                <a:stretch>
                  <a:fillRect t="-5229" b="-32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EA2E3AE-F202-4F9A-8DA9-237EC2AD7032}"/>
                  </a:ext>
                </a:extLst>
              </p:cNvPr>
              <p:cNvSpPr/>
              <p:nvPr/>
            </p:nvSpPr>
            <p:spPr>
              <a:xfrm>
                <a:off x="951778" y="12608454"/>
                <a:ext cx="1112323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fr-FR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𝟏𝟑</m:t>
                    </m:r>
                    <m:r>
                      <a:rPr lang="fr-FR" sz="4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≤</m:t>
                    </m:r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𝑷</m:t>
                    </m:r>
                    <m:r>
                      <a:rPr lang="fr-FR" sz="4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≤</m:t>
                    </m:r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𝟑𝟑</m:t>
                    </m:r>
                    <m:r>
                      <a:rPr lang="fr-FR" sz="4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⇒</m:t>
                    </m:r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𝑴</m:t>
                    </m:r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𝟑𝟑</m:t>
                    </m:r>
                  </m:oMath>
                </a14:m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𝒎</m:t>
                    </m:r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𝟏𝟑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EA2E3AE-F202-4F9A-8DA9-237EC2AD70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778" y="12608454"/>
                <a:ext cx="11123238" cy="830997"/>
              </a:xfrm>
              <a:prstGeom prst="rect">
                <a:avLst/>
              </a:prstGeom>
              <a:blipFill>
                <a:blip r:embed="rId14"/>
                <a:stretch>
                  <a:fillRect l="-2466" t="-17518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EDCFD00-4719-4572-A83D-1844AB1AD28D}"/>
                  </a:ext>
                </a:extLst>
              </p:cNvPr>
              <p:cNvSpPr/>
              <p:nvPr/>
            </p:nvSpPr>
            <p:spPr>
              <a:xfrm>
                <a:off x="12229654" y="12457772"/>
                <a:ext cx="9996719" cy="10263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sz="4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𝒘</m:t>
                        </m:r>
                      </m:e>
                    </m:d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fr-FR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𝟑𝟑</m:t>
                            </m:r>
                          </m:e>
                          <m:sup>
                            <m:r>
                              <a:rPr lang="fr-FR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fr-FR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𝟏𝟑</m:t>
                            </m:r>
                          </m:e>
                          <m:sup>
                            <m:r>
                              <a:rPr lang="fr-FR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𝟏𝟐𝟓𝟖</m:t>
                        </m:r>
                      </m:e>
                    </m:rad>
                  </m:oMath>
                </a14:m>
                <a:r>
                  <a:rPr lang="fr-FR" sz="4800" b="1" dirty="0">
                    <a:solidFill>
                      <a:srgbClr val="CC009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EDCFD00-4719-4572-A83D-1844AB1AD2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9654" y="12457772"/>
                <a:ext cx="9996719" cy="1026371"/>
              </a:xfrm>
              <a:prstGeom prst="rect">
                <a:avLst/>
              </a:prstGeom>
              <a:blipFill>
                <a:blip r:embed="rId15"/>
                <a:stretch>
                  <a:fillRect b="-30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55">
            <a:extLst>
              <a:ext uri="{FF2B5EF4-FFF2-40B4-BE49-F238E27FC236}">
                <a16:creationId xmlns:a16="http://schemas.microsoft.com/office/drawing/2014/main" id="{182B9244-0310-4EC1-B304-4C89E3748C8E}"/>
              </a:ext>
            </a:extLst>
          </p:cNvPr>
          <p:cNvSpPr/>
          <p:nvPr/>
        </p:nvSpPr>
        <p:spPr>
          <a:xfrm>
            <a:off x="6494259" y="5638384"/>
            <a:ext cx="1088530" cy="115974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4294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54" grpId="0"/>
      <p:bldP spid="15" grpId="0"/>
      <p:bldP spid="55" grpId="0"/>
      <p:bldP spid="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309696" y="4872022"/>
            <a:ext cx="23556178" cy="1234536"/>
            <a:chOff x="425801" y="4978171"/>
            <a:chExt cx="23556178" cy="1234536"/>
          </a:xfrm>
        </p:grpSpPr>
        <p:grpSp>
          <p:nvGrpSpPr>
            <p:cNvPr id="94" name="Group 93"/>
            <p:cNvGrpSpPr/>
            <p:nvPr/>
          </p:nvGrpSpPr>
          <p:grpSpPr>
            <a:xfrm>
              <a:off x="425801" y="4978171"/>
              <a:ext cx="23556178" cy="1234536"/>
              <a:chOff x="241306" y="2243792"/>
              <a:chExt cx="11778089" cy="617268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46BD65E-20C7-4003-B03B-FD5722A28954}"/>
                </a:ext>
              </a:extLst>
            </p:cNvPr>
            <p:cNvSpPr/>
            <p:nvPr/>
          </p:nvSpPr>
          <p:spPr>
            <a:xfrm>
              <a:off x="1774783" y="5128167"/>
              <a:ext cx="18473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3654" y="1496549"/>
            <a:ext cx="24090260" cy="3234485"/>
            <a:chOff x="923003" y="3917552"/>
            <a:chExt cx="24090260" cy="28711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48" cy="832104"/>
                <a:chOff x="2028795" y="4418277"/>
                <a:chExt cx="3609748" cy="832104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061079" cy="633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PT 49.3.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324850" y="421542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49: SỐ PHỨC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C15821C-A20F-4646-B88F-1C29B68D8C6B}"/>
                  </a:ext>
                </a:extLst>
              </p:cNvPr>
              <p:cNvSpPr/>
              <p:nvPr/>
            </p:nvSpPr>
            <p:spPr>
              <a:xfrm>
                <a:off x="1758466" y="5120387"/>
                <a:ext cx="69281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C15821C-A20F-4646-B88F-1C29B68D8C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466" y="5120387"/>
                <a:ext cx="692817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1FA2EFF-34F3-4180-B027-886C9FCDA03A}"/>
                  </a:ext>
                </a:extLst>
              </p:cNvPr>
              <p:cNvSpPr/>
              <p:nvPr/>
            </p:nvSpPr>
            <p:spPr>
              <a:xfrm>
                <a:off x="7594247" y="5060956"/>
                <a:ext cx="3555292" cy="900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𝟐𝟗</m:t>
                        </m:r>
                      </m:e>
                    </m:rad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1FA2EFF-34F3-4180-B027-886C9FCDA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247" y="5060956"/>
                <a:ext cx="3555292" cy="900439"/>
              </a:xfrm>
              <a:prstGeom prst="rect">
                <a:avLst/>
              </a:prstGeom>
              <a:blipFill>
                <a:blip r:embed="rId4"/>
                <a:stretch>
                  <a:fillRect t="-6757" b="-35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2ED9FAF-9C3E-41EA-A38D-BD951FE6B894}"/>
                  </a:ext>
                </a:extLst>
              </p:cNvPr>
              <p:cNvSpPr/>
              <p:nvPr/>
            </p:nvSpPr>
            <p:spPr>
              <a:xfrm>
                <a:off x="14005060" y="5060956"/>
                <a:ext cx="69281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2ED9FAF-9C3E-41EA-A38D-BD951FE6B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5060" y="5060956"/>
                <a:ext cx="69281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596032C-3B3D-4652-96BA-3884250D4090}"/>
                  </a:ext>
                </a:extLst>
              </p:cNvPr>
              <p:cNvSpPr/>
              <p:nvPr/>
            </p:nvSpPr>
            <p:spPr>
              <a:xfrm>
                <a:off x="19932158" y="4924545"/>
                <a:ext cx="3446521" cy="917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𝟐𝟗</m:t>
                          </m:r>
                        </m:e>
                      </m:rad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596032C-3B3D-4652-96BA-3884250D40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2158" y="4924545"/>
                <a:ext cx="3446521" cy="9178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">
            <a:extLst>
              <a:ext uri="{FF2B5EF4-FFF2-40B4-BE49-F238E27FC236}">
                <a16:creationId xmlns:a16="http://schemas.microsoft.com/office/drawing/2014/main" id="{B6E05E51-47EA-496D-A45B-E1C5C5414310}"/>
              </a:ext>
            </a:extLst>
          </p:cNvPr>
          <p:cNvGrpSpPr/>
          <p:nvPr/>
        </p:nvGrpSpPr>
        <p:grpSpPr>
          <a:xfrm>
            <a:off x="41818" y="6140318"/>
            <a:ext cx="24153914" cy="7021220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3" name="Rounded Rectangle 52">
              <a:extLst>
                <a:ext uri="{FF2B5EF4-FFF2-40B4-BE49-F238E27FC236}">
                  <a16:creationId xmlns:a16="http://schemas.microsoft.com/office/drawing/2014/main" id="{853AE559-1947-4EEE-B095-CBD0BA65F165}"/>
                </a:ext>
              </a:extLst>
            </p:cNvPr>
            <p:cNvSpPr/>
            <p:nvPr/>
          </p:nvSpPr>
          <p:spPr>
            <a:xfrm>
              <a:off x="353961" y="4991101"/>
              <a:ext cx="23848520" cy="51192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34" name="Group 5">
              <a:extLst>
                <a:ext uri="{FF2B5EF4-FFF2-40B4-BE49-F238E27FC236}">
                  <a16:creationId xmlns:a16="http://schemas.microsoft.com/office/drawing/2014/main" id="{136E9E8A-1AF8-4B4D-B6B4-23D2CAD17415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B1507B68-96BC-4E42-BACC-9D5A112E7B9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7">
                <a:extLst>
                  <a:ext uri="{FF2B5EF4-FFF2-40B4-BE49-F238E27FC236}">
                    <a16:creationId xmlns:a16="http://schemas.microsoft.com/office/drawing/2014/main" id="{CD3007C1-4859-49E4-B5F8-059BBAC2977C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7" name="Picture 8">
                <a:extLst>
                  <a:ext uri="{FF2B5EF4-FFF2-40B4-BE49-F238E27FC236}">
                    <a16:creationId xmlns:a16="http://schemas.microsoft.com/office/drawing/2014/main" id="{064FAF82-860C-465B-AA35-44B41411C3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B729889-C172-4ED0-861C-7355212FB9CE}"/>
                  </a:ext>
                </a:extLst>
              </p:cNvPr>
              <p:cNvSpPr/>
              <p:nvPr/>
            </p:nvSpPr>
            <p:spPr>
              <a:xfrm>
                <a:off x="1988472" y="2645756"/>
                <a:ext cx="22497037" cy="1861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Xét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các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phức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𝒛</m:t>
                    </m:r>
                  </m:oMath>
                </a14:m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𝒘</m:t>
                    </m:r>
                  </m:oMath>
                </a14:m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thỏa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mãn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𝒛</m:t>
                        </m:r>
                      </m:e>
                    </m:d>
                    <m:r>
                      <a:rPr lang="vi-VN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vi-VN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𝟐</m:t>
                    </m:r>
                  </m:oMath>
                </a14:m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𝒊𝒘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𝟓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𝒊</m:t>
                        </m:r>
                      </m:e>
                    </m:d>
                    <m:r>
                      <a:rPr lang="vi-VN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vi-VN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𝟏</m:t>
                    </m:r>
                  </m:oMath>
                </a14:m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.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Giá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trị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nhỏ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nhất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vi-VN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vi-VN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𝒘𝒛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vi-VN" sz="5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5400" b="1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bằng</a:t>
                </a:r>
                <a:endParaRPr lang="en-US" b="1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B729889-C172-4ED0-861C-7355212FB9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472" y="2645756"/>
                <a:ext cx="22497037" cy="1861279"/>
              </a:xfrm>
              <a:prstGeom prst="rect">
                <a:avLst/>
              </a:prstGeom>
              <a:blipFill>
                <a:blip r:embed="rId8"/>
                <a:stretch>
                  <a:fillRect l="-1436" t="-8852" b="-17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>
            <a:extLst>
              <a:ext uri="{FF2B5EF4-FFF2-40B4-BE49-F238E27FC236}">
                <a16:creationId xmlns:a16="http://schemas.microsoft.com/office/drawing/2014/main" id="{80B24481-5F55-421A-B6C2-FF0598488951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9647" y="7452969"/>
            <a:ext cx="6400206" cy="592750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3621562-F50E-4874-89B4-294E04C80D0A}"/>
                  </a:ext>
                </a:extLst>
              </p:cNvPr>
              <p:cNvSpPr/>
              <p:nvPr/>
            </p:nvSpPr>
            <p:spPr>
              <a:xfrm>
                <a:off x="682169" y="7524106"/>
                <a:ext cx="15344781" cy="20592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algn="just">
                  <a:spcAft>
                    <a:spcPts val="1000"/>
                  </a:spcAft>
                </a:pP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𝒊𝒘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𝟓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𝒊</m:t>
                        </m:r>
                      </m:e>
                    </m:d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𝟏</m:t>
                    </m:r>
                    <m:r>
                      <a:rPr lang="fr-FR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𝒊</m:t>
                        </m:r>
                      </m:e>
                    </m:d>
                    <m:r>
                      <a:rPr lang="fr-FR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𝒘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fr-FR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fr-FR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  <m:r>
                              <a:rPr lang="fr-FR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fr-FR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𝟓</m:t>
                            </m:r>
                            <m:r>
                              <a:rPr lang="fr-FR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𝒊</m:t>
                            </m:r>
                          </m:num>
                          <m:den>
                            <m:r>
                              <a:rPr lang="fr-FR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𝒊</m:t>
                            </m:r>
                          </m:den>
                        </m:f>
                      </m:e>
                    </m:d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𝟏</m:t>
                    </m:r>
                  </m:oMath>
                </a14:m>
                <a:endParaRPr lang="en-US" sz="4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12140" algn="just"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fr-FR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𝒘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𝟓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𝒊</m:t>
                        </m:r>
                      </m:e>
                    </m:d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𝟏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3621562-F50E-4874-89B4-294E04C80D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69" y="7524106"/>
                <a:ext cx="15344781" cy="2059282"/>
              </a:xfrm>
              <a:prstGeom prst="rect">
                <a:avLst/>
              </a:prstGeom>
              <a:blipFill>
                <a:blip r:embed="rId10"/>
                <a:stretch>
                  <a:fillRect b="-14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5D9F1E4-AC03-425C-AC61-2C5C1ABCF47C}"/>
                  </a:ext>
                </a:extLst>
              </p:cNvPr>
              <p:cNvSpPr/>
              <p:nvPr/>
            </p:nvSpPr>
            <p:spPr>
              <a:xfrm>
                <a:off x="492133" y="9964828"/>
                <a:ext cx="12864917" cy="27549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algn="just"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8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𝑻</m:t>
                      </m:r>
                      <m:r>
                        <a:rPr lang="fr-FR" sz="48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fr-FR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fr-FR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fr-FR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𝒘𝒛</m:t>
                          </m:r>
                          <m:r>
                            <a:rPr lang="fr-FR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fr-FR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𝟒</m:t>
                          </m:r>
                        </m:e>
                      </m:d>
                      <m:r>
                        <a:rPr lang="fr-FR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fr-FR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fr-FR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fr-FR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𝒘𝒛</m:t>
                          </m:r>
                          <m:r>
                            <a:rPr lang="fr-FR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𝒛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12140" algn="just">
                  <a:spcAft>
                    <a:spcPts val="1000"/>
                  </a:spcAft>
                </a:pP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   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fr-FR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fr-FR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𝒘𝒛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𝒛</m:t>
                        </m:r>
                        <m:r>
                          <a:rPr lang="fr-FR" sz="48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⋅</m:t>
                        </m:r>
                        <m:acc>
                          <m:accPr>
                            <m:chr m:val="̅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fr-FR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𝒛</m:t>
                            </m:r>
                          </m:e>
                        </m:acc>
                      </m:e>
                    </m:d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𝒛</m:t>
                        </m:r>
                      </m:e>
                    </m:d>
                    <m:r>
                      <a:rPr lang="fr-FR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𝒛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fr-FR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𝒛</m:t>
                            </m:r>
                          </m:e>
                        </m:acc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𝒘</m:t>
                        </m:r>
                      </m:e>
                    </m:d>
                  </m:oMath>
                </a14:m>
                <a:endParaRPr lang="en-US" sz="4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12140" algn="just">
                  <a:spcAft>
                    <a:spcPts val="1000"/>
                  </a:spcAft>
                </a:pPr>
                <a:r>
                  <a:rPr lang="fr-FR" sz="4800" b="1" dirty="0">
                    <a:ea typeface="Calibri" panose="020F0502020204030204" pitchFamily="34" charset="0"/>
                    <a:cs typeface="Calibri" panose="020F050202020403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𝟐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𝒛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fr-FR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𝒛</m:t>
                            </m:r>
                          </m:e>
                        </m:acc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∗</m:t>
                        </m:r>
                      </m:e>
                    </m:d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5D9F1E4-AC03-425C-AC61-2C5C1ABCF4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33" y="9964828"/>
                <a:ext cx="12864917" cy="27549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189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1956</TotalTime>
  <Words>2742</Words>
  <Application>Microsoft Office PowerPoint</Application>
  <PresentationFormat>Custom</PresentationFormat>
  <Paragraphs>410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AvantGarde-Demi</vt:lpstr>
      <vt:lpstr>Calibri</vt:lpstr>
      <vt:lpstr>Calibri Light</vt:lpstr>
      <vt:lpstr>Cambria Math</vt:lpstr>
      <vt:lpstr>Symbol</vt:lpstr>
      <vt:lpstr>Tahoma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208</cp:revision>
  <dcterms:created xsi:type="dcterms:W3CDTF">2013-08-31T11:42:51Z</dcterms:created>
  <dcterms:modified xsi:type="dcterms:W3CDTF">2021-04-29T03:34:50Z</dcterms:modified>
</cp:coreProperties>
</file>